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1" r:id="rId2"/>
    <p:sldId id="262" r:id="rId3"/>
    <p:sldId id="269" r:id="rId4"/>
    <p:sldId id="261" r:id="rId5"/>
    <p:sldId id="264" r:id="rId6"/>
    <p:sldId id="265" r:id="rId7"/>
    <p:sldId id="266" r:id="rId8"/>
    <p:sldId id="272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Tumma tyyli 1 - Korostu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umma tyyli 1 - Korostu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umma tyyli 1 - Korostu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umma tyyli 1 - Korostu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eematyyli 2 - Korostu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ematyyli 2 - Korostu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eematyyli 2 - Korostu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ematyyli 2 - Korostu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Vaalea tyyli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Vaalea tyyli 1 - Korostu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7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5C566-8758-D24D-8125-38A2FE78B2B2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23385-1BD0-AD42-B0EC-0918E1496A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20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D7B72-0D00-714D-AA3B-DA67ECFBF72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190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23385-1BD0-AD42-B0EC-0918E1496AE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028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23385-1BD0-AD42-B0EC-0918E1496AE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78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23385-1BD0-AD42-B0EC-0918E1496AE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962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23385-1BD0-AD42-B0EC-0918E1496AE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1484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23385-1BD0-AD42-B0EC-0918E1496AE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694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23385-1BD0-AD42-B0EC-0918E1496AE2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38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FB7AA8-E35F-CFF7-F3F6-7763E2363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2849C0-E901-DD02-B834-638F8EB74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E0146F-2A27-02A5-531E-FC91CAB4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B7270B-30FB-57C0-1EF2-F7513491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23E2AFC-7A80-BF5E-C835-2485AEF3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002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D72B58-BF40-C8BF-8F02-4DE2E5C82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C9BF9FD-543C-3336-2059-D8832DC18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457480-FC86-5954-3A6E-67B4A6AC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759734-E9B3-A487-0635-CB0F7B34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F38413-D81F-6344-DD49-A3FA44DD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24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FCE8A2A-9222-C8D3-E6DD-A7C509D5C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6CE9A76-E6C3-7ED7-E98B-F921AE6EC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47B435-106D-DFBC-F7EF-8301DEC2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16ED0-53E9-4DF2-9B18-AC13AFBD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D8D0CB-25C3-81D2-13CB-302DF68F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64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6ABB0-E4C0-F0A5-D590-3810B103E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D9C2C5-CDC4-2D8A-CD3D-71FD717BD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B265D8-1757-4968-A08A-F6247CCA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F96C8A-60E5-167C-1E96-558880B9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BE8A78-1489-5D1F-3006-8EC575A3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25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31073C-4003-E654-26C5-7101BBC0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D96C86-8E1A-022B-08AC-CFCCC5211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07A80B-114B-1338-B8A1-8AFE6588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761DFB-60A7-1DF4-8080-60FBF41FC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099DF8-5316-6376-5696-C9F643B0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32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218511-A0C2-51A1-30CE-41F09DDF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95708F-5B5B-3778-3B70-D2CAA3F55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31C04C-EFB6-827E-99E7-06E39A1EB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D1D624-D0A7-AFA0-9E51-3A41E294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E60BEC1-3B6A-3C47-0F95-E155A1C9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CA84180-809A-6A01-08B7-EF37F82C0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31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F38D09-4694-1998-B320-9C69504C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66B08D2-8C35-03F0-FD1B-16C36F3E4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2C14520-9B46-3A20-F835-DAE875D6E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04C03C0-B317-A813-CA9B-0EF4A763E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5E97606-27C0-E4A3-798B-F52501944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2808102-A9CB-D997-65CA-8449AE0D4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CCED618-5330-DBB3-F3B5-6D4A07AB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5D369CD-EDC6-EA62-FD6D-66D17A44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241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224BAB-5C9E-5ACD-E5DB-3BF367F3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D02047F-81AD-C488-48FD-65EF9409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5BA5B54-2DE2-5F01-D063-E52FA6077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018C694-24B4-8D0C-B402-1B9AEA84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190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7395DB5-45E8-FB33-A698-28957B75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F6C09A2-5109-49B3-6B7C-FC9722BF9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3B8BA47-96DC-8D4D-BDF8-51E75088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35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AD438E-12A6-BD82-3ADA-E4659C36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4DAFB5-1E37-6E7B-D6AB-E6594D1AD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E14A2D-B870-C7E1-52A2-D94ACBC2F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8D6779E-98F5-0901-0264-072974A5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743E7B5-5BA6-6240-AC62-AA989923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800226-E2DE-0C6F-B048-530ED56F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385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6AB304-3FAE-18D2-14B7-DDA87693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27B3EE8-9774-3900-629E-CFFF66195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B4E65B2-97DF-3EEF-4F3D-96C392A4F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B28DC7-2D44-25C5-E28B-468485C7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A9CB706-E905-B7DA-C287-831FFC90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D189C6A-EE6C-6A3C-C1A5-3992BFBF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442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74EE1FF-838B-F4F8-BC18-7A85B273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BB8F59-4B06-3D0B-917F-B933E3B82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CEFE18-9B62-2193-E994-65516D4BE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3ADEA-4659-4A4B-8E53-ADE49596D70A}" type="datetimeFigureOut">
              <a:rPr lang="fi-FI" smtClean="0"/>
              <a:t>12.6.2023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F4009A-5853-B166-048B-560CD47C6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D7BD1F-EC7A-0ABA-5E5A-E0D574BA0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29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uu, ulko, tie, tapa&#10;&#10;Kuvaus luotu automaattisesti">
            <a:extLst>
              <a:ext uri="{FF2B5EF4-FFF2-40B4-BE49-F238E27FC236}">
                <a16:creationId xmlns:a16="http://schemas.microsoft.com/office/drawing/2014/main" id="{B908B410-37FE-C48D-726D-CE4D717919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7" r="1" b="39459"/>
          <a:stretch/>
        </p:blipFill>
        <p:spPr>
          <a:xfrm>
            <a:off x="3649318" y="1"/>
            <a:ext cx="8542682" cy="2130473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3" name="Kuva 12" descr="Kuva, joka sisältää kohteen ulko, taivas, tie, henkilö&#10;&#10;Kuvaus luotu automaattisesti">
            <a:extLst>
              <a:ext uri="{FF2B5EF4-FFF2-40B4-BE49-F238E27FC236}">
                <a16:creationId xmlns:a16="http://schemas.microsoft.com/office/drawing/2014/main" id="{3ECFB38E-56D0-7D20-3AAD-9D5DDD6027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479" r="-2" b="35741"/>
          <a:stretch/>
        </p:blipFill>
        <p:spPr>
          <a:xfrm>
            <a:off x="20" y="-6955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5" name="Kuva 4" descr="Kuva, joka sisältää kohteen lattia, sisä, lelu&#10;&#10;Kuvaus luotu automaattisesti">
            <a:extLst>
              <a:ext uri="{FF2B5EF4-FFF2-40B4-BE49-F238E27FC236}">
                <a16:creationId xmlns:a16="http://schemas.microsoft.com/office/drawing/2014/main" id="{E4CC815C-5B4F-4771-7BA5-22EC6DD587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737" r="-2" b="32950"/>
          <a:stretch/>
        </p:blipFill>
        <p:spPr>
          <a:xfrm>
            <a:off x="20" y="2279768"/>
            <a:ext cx="3484262" cy="2244420"/>
          </a:xfrm>
          <a:prstGeom prst="rect">
            <a:avLst/>
          </a:prstGeom>
        </p:spPr>
      </p:pic>
      <p:pic>
        <p:nvPicPr>
          <p:cNvPr id="11" name="Kuva 10" descr="Kuva, joka sisältää kohteen ulko, henkilö&#10;&#10;Kuvaus luotu automaattisesti">
            <a:extLst>
              <a:ext uri="{FF2B5EF4-FFF2-40B4-BE49-F238E27FC236}">
                <a16:creationId xmlns:a16="http://schemas.microsoft.com/office/drawing/2014/main" id="{E315AB63-82A0-5D71-0A96-61AE98367E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3718" r="4357" b="139"/>
          <a:stretch/>
        </p:blipFill>
        <p:spPr>
          <a:xfrm>
            <a:off x="7716860" y="4683320"/>
            <a:ext cx="4475140" cy="2174680"/>
          </a:xfrm>
          <a:custGeom>
            <a:avLst/>
            <a:gdLst/>
            <a:ahLst/>
            <a:cxnLst/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</p:spPr>
      </p:pic>
      <p:pic>
        <p:nvPicPr>
          <p:cNvPr id="7" name="Kuva 6" descr="Kuva, joka sisältää kohteen tie, puu, ulko, taivas&#10;&#10;Kuvaus luotu automaattisesti">
            <a:extLst>
              <a:ext uri="{FF2B5EF4-FFF2-40B4-BE49-F238E27FC236}">
                <a16:creationId xmlns:a16="http://schemas.microsoft.com/office/drawing/2014/main" id="{00ED437C-DDD6-EFD4-88F1-3F4C584A40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t="39087" r="-2" b="46625"/>
          <a:stretch/>
        </p:blipFill>
        <p:spPr>
          <a:xfrm>
            <a:off x="20" y="4682839"/>
            <a:ext cx="8563356" cy="2175160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  <p:sp>
        <p:nvSpPr>
          <p:cNvPr id="4" name="Otsikko 13">
            <a:extLst>
              <a:ext uri="{FF2B5EF4-FFF2-40B4-BE49-F238E27FC236}">
                <a16:creationId xmlns:a16="http://schemas.microsoft.com/office/drawing/2014/main" id="{D1AC59E3-5039-F524-5DC1-F2BF09FFF8E5}"/>
              </a:ext>
            </a:extLst>
          </p:cNvPr>
          <p:cNvSpPr txBox="1">
            <a:spLocks/>
          </p:cNvSpPr>
          <p:nvPr/>
        </p:nvSpPr>
        <p:spPr>
          <a:xfrm>
            <a:off x="3484282" y="2529253"/>
            <a:ext cx="8542661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Ampumahiihtokarnevaalit</a:t>
            </a:r>
          </a:p>
          <a:p>
            <a:r>
              <a:rPr lang="fi-FI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Vuokatissa 20-23.7.2023</a:t>
            </a:r>
          </a:p>
        </p:txBody>
      </p:sp>
    </p:spTree>
    <p:extLst>
      <p:ext uri="{BB962C8B-B14F-4D97-AF65-F5344CB8AC3E}">
        <p14:creationId xmlns:p14="http://schemas.microsoft.com/office/powerpoint/2010/main" val="3417587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puu, ulko, ruoho, henkilöt&#10;&#10;Kuvaus luotu automaattisesti">
            <a:extLst>
              <a:ext uri="{FF2B5EF4-FFF2-40B4-BE49-F238E27FC236}">
                <a16:creationId xmlns:a16="http://schemas.microsoft.com/office/drawing/2014/main" id="{6C4F62BD-3B1E-5F3C-DF1E-29A8FE69C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12" b="2249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A1184AD-E2B0-510B-4A1B-8564042B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64" y="-104771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fi-FI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Tervetuloa mukaan Ampumahiihtokarnevaaleille!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D05B35-2A26-7C6B-69F1-A4C654904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325880"/>
            <a:ext cx="4657341" cy="5327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40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Ampumahiihtokarnevaalit on tarkoitettua kaikille nuorille ampumahiihtäjille ja lajista kiinnostuneille harrastustaustaa katsomatta. Leirillä paneudutaan lajin perustaitojen kehittämiseen sekä monipuoliseen harjoitteluun. </a:t>
            </a:r>
          </a:p>
          <a:p>
            <a:pPr marL="0" indent="0">
              <a:buNone/>
            </a:pPr>
            <a:r>
              <a:rPr lang="fi-FI" sz="1400" kern="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Karnevaalit ovat loistava paikka harrastajien sekä huoltajien tutustua toisiinsa mukavassa ja hauskassa ilmapiirissä, sillä onhan 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ampumahiihdon harjoittelu hauskinta silloin, kun pääsee harrastamaan kivassa ja omanikäisten harrastajien seurassa!  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Harjoittelun lisäksi tarjolla on paljon ohjelmaa myös vanhemmille ja miksei myös lapsille ja nuorille eri luentojen ja klinikoiden merkeissä. Voin iloksenne todeta myös, että koko ampumahiihdon A-maajoukkue on paikalla Vuokatissa valmentajineen, ja he osallistuvat aktiivisesti lasten ja nuorten harjoituksiin, sekä järjestävät muuta kivaa aktiviteettiä leirin aikana! 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Nähdään Vuokatissa!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kern="100" dirty="0">
                <a:effectLst/>
                <a:latin typeface="SAVOYE LET PLAIN:1.0" pitchFamily="2" charset="0"/>
                <a:ea typeface="Calibri" panose="020F0502020204030204" pitchFamily="34" charset="0"/>
                <a:cs typeface="Apple Chancery" panose="03020702040506060504" pitchFamily="66" charset="-79"/>
              </a:rPr>
              <a:t>Lauri Elo</a:t>
            </a:r>
            <a:endParaRPr lang="fi-FI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Kenttäpäällikkö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Suomen Ampumahiihtoliitto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98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D05B35-2A26-7C6B-69F1-A4C654904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51" y="781879"/>
            <a:ext cx="7226549" cy="5804452"/>
          </a:xfrm>
        </p:spPr>
        <p:txBody>
          <a:bodyPr>
            <a:noAutofit/>
          </a:bodyPr>
          <a:lstStyle/>
          <a:p>
            <a:r>
              <a:rPr lang="fi-FI" sz="1600" dirty="0"/>
              <a:t>Ryhmäjaot perustuvat pääsääntöisesti ikään ja ammuntatapaan (tuki, hihna, pysty)</a:t>
            </a:r>
          </a:p>
          <a:p>
            <a:r>
              <a:rPr lang="fi-FI" sz="1600" dirty="0"/>
              <a:t>Ne leiriläiset, jotka eivät omaa aseenkantolupaa antavat aseet huoltajan tai ammunnanohjaajan huostaan treenien välissä.</a:t>
            </a:r>
          </a:p>
          <a:p>
            <a:r>
              <a:rPr lang="fi-FI" sz="1600" dirty="0"/>
              <a:t>Ne urheilijat, jotka ovat ilmoittaneet tarvitsevansa laina-asetta, saavat karnevaalien ajaksi käyttöönsä laina-aseen ja harjoituksissa tarvittavat patruunat.</a:t>
            </a:r>
          </a:p>
          <a:p>
            <a:r>
              <a:rPr lang="fi-FI" sz="1600" b="1" dirty="0"/>
              <a:t>Leiriohjelmaan kuuluu monenlaista liikuntaa, joten ota mukaan ainakin:</a:t>
            </a:r>
            <a:endParaRPr lang="fi-FI" sz="1600" dirty="0"/>
          </a:p>
          <a:p>
            <a:pPr lvl="1"/>
            <a:r>
              <a:rPr lang="fi-FI" sz="1600" dirty="0"/>
              <a:t>Vaatetus ulko- ja sisäliikuntaa varten. Muista ottaa vaatteet myös vesisateen varalle. Ase, asepussi (käsiremmi ja/tai ampumatuki) ja panoksia noin 350 kpl sekä aseenpuhdistusvälineet. </a:t>
            </a:r>
          </a:p>
          <a:p>
            <a:pPr lvl="1"/>
            <a:r>
              <a:rPr lang="fi-FI" sz="1600" dirty="0"/>
              <a:t>Ryhmille 3, 4 ja 5 mukaan rullahiihtovarusteet eli rullasukset ja -sauvat, monot, KYPÄRÄ, ja muut mahdolliset suojat. </a:t>
            </a:r>
          </a:p>
          <a:p>
            <a:pPr lvl="1"/>
            <a:r>
              <a:rPr lang="fi-FI" sz="1600" dirty="0"/>
              <a:t>Lisäksi mukaan ainakin juomapullo, uima-asu, sauvakävelysauvat, sadevaatteet, vaellukseen sopivat kengät, vaihtovaatteita ml. kengät, henkilökohtaiset peseytymisvälineet, omat lääkkeesi (allergia ym.) ja reilusti reipasta LEIRIMIELTÄ!</a:t>
            </a:r>
          </a:p>
          <a:p>
            <a:pPr lvl="1"/>
            <a:r>
              <a:rPr lang="fi-FI" sz="1600" dirty="0"/>
              <a:t>Leiriin ei kuulu iltapalaa, joten varaattehan mukaan pientä välipalaa tarpeen mukaan. Mukaan kannattaa ottaa myös frisbeegolf kiekkoja, jos niitä on, sillä Vuokatissa on kaksi rataa, joilla käydä pelaamassa harjoitusten välissä!</a:t>
            </a:r>
          </a:p>
          <a:p>
            <a:r>
              <a:rPr lang="fi-FI" sz="1600" b="1" dirty="0"/>
              <a:t>Karnevaaleilla on myös myynnissä Liiton vaatteita ja testisuksia!</a:t>
            </a:r>
          </a:p>
          <a:p>
            <a:endParaRPr lang="fi-FI" sz="1600" dirty="0">
              <a:solidFill>
                <a:srgbClr val="FF0000"/>
              </a:solidFill>
            </a:endParaRPr>
          </a:p>
        </p:txBody>
      </p:sp>
      <p:pic>
        <p:nvPicPr>
          <p:cNvPr id="5" name="Kuva 4" descr="Kuva, joka sisältää kohteen ulko, taivas, tie, puu&#10;&#10;Kuvaus luotu automaattisesti">
            <a:extLst>
              <a:ext uri="{FF2B5EF4-FFF2-40B4-BE49-F238E27FC236}">
                <a16:creationId xmlns:a16="http://schemas.microsoft.com/office/drawing/2014/main" id="{31DF037F-931C-F2F8-4A93-4E52071EB9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0AE9E137-F7CB-B11B-068D-610948BEB767}"/>
              </a:ext>
            </a:extLst>
          </p:cNvPr>
          <p:cNvSpPr txBox="1">
            <a:spLocks/>
          </p:cNvSpPr>
          <p:nvPr/>
        </p:nvSpPr>
        <p:spPr>
          <a:xfrm>
            <a:off x="4965431" y="-285810"/>
            <a:ext cx="6002110" cy="1495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Lisätiedot</a:t>
            </a:r>
            <a:endParaRPr lang="fi-FI" sz="4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09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635DD348-7D50-1B8D-CA2A-65140266D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167509"/>
              </p:ext>
            </p:extLst>
          </p:nvPr>
        </p:nvGraphicFramePr>
        <p:xfrm>
          <a:off x="70757" y="202518"/>
          <a:ext cx="12050486" cy="6655482"/>
        </p:xfrm>
        <a:graphic>
          <a:graphicData uri="http://schemas.openxmlformats.org/drawingml/2006/table">
            <a:tbl>
              <a:tblPr bandRow="1"/>
              <a:tblGrid>
                <a:gridCol w="1012372">
                  <a:extLst>
                    <a:ext uri="{9D8B030D-6E8A-4147-A177-3AD203B41FA5}">
                      <a16:colId xmlns:a16="http://schemas.microsoft.com/office/drawing/2014/main" val="280965974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826085907"/>
                    </a:ext>
                  </a:extLst>
                </a:gridCol>
                <a:gridCol w="7799614">
                  <a:extLst>
                    <a:ext uri="{9D8B030D-6E8A-4147-A177-3AD203B41FA5}">
                      <a16:colId xmlns:a16="http://schemas.microsoft.com/office/drawing/2014/main" val="3907900670"/>
                    </a:ext>
                  </a:extLst>
                </a:gridCol>
              </a:tblGrid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Torstai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TAPAHTUMA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HARJOITTEET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62792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14:15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Leirin aloitus (Auditorio)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386022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15-17.00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Perusammunta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Ampuma-asennot, aseen ja tuen säädöt, leikkimieliset ammunnan kisailut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83776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17:30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PÄIVÄLLINEN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18512"/>
                  </a:ext>
                </a:extLst>
              </a:tr>
              <a:tr h="22334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19:00-20:30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pelailu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72104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Perjantai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8955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Aamulenkki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07190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AAMUPALA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567905"/>
                  </a:ext>
                </a:extLst>
              </a:tr>
              <a:tr h="21282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046515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9.30-11:00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Telinevoimistelu (Telinesali)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Liikkuvuus, koordinaatio ja kehonhallinta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58139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LOUNAS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00405"/>
                  </a:ext>
                </a:extLst>
              </a:tr>
              <a:tr h="22372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29771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15-16:30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Ampumajuoksu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Rasituksenalainen ammunta, hengitys, liipaisu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302696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PÄIVÄLLINEN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60474"/>
                  </a:ext>
                </a:extLst>
              </a:tr>
              <a:tr h="25588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19:00-20:00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pelailua Vuokatti Areena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827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Lauantai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59660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Aamujumppa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76395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AAMUPALA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994216"/>
                  </a:ext>
                </a:extLst>
              </a:tr>
              <a:tr h="23473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59275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9:30-11:00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Ampumajuoksu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Ampumapaikkatoiminta, toistettavuus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9761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LOUNAS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17"/>
                  </a:ext>
                </a:extLst>
              </a:tr>
              <a:tr h="2243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653468"/>
                  </a:ext>
                </a:extLst>
              </a:tr>
              <a:tr h="21715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15-16:30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Sauvarinne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Intervallitreenit, koordinaatio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181428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PÄIVÄLLINEN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473936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19:00-20:00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775336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Sunnuntai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75548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AAMUPALA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249072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9:00-11:45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Vaellus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Sapporo / Eino Leino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414834"/>
                  </a:ext>
                </a:extLst>
              </a:tr>
              <a:tr h="22832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LOUNAS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61655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12:45-13:00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Päättäjäiset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856724"/>
                  </a:ext>
                </a:extLst>
              </a:tr>
            </a:tbl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602CAAF0-0BC2-22F0-39BD-2DC9896F53A1}"/>
              </a:ext>
            </a:extLst>
          </p:cNvPr>
          <p:cNvSpPr txBox="1"/>
          <p:nvPr/>
        </p:nvSpPr>
        <p:spPr>
          <a:xfrm>
            <a:off x="0" y="-86303"/>
            <a:ext cx="1084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RYHMÄ 1:</a:t>
            </a:r>
          </a:p>
        </p:txBody>
      </p:sp>
    </p:spTree>
    <p:extLst>
      <p:ext uri="{BB962C8B-B14F-4D97-AF65-F5344CB8AC3E}">
        <p14:creationId xmlns:p14="http://schemas.microsoft.com/office/powerpoint/2010/main" val="196252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635DD348-7D50-1B8D-CA2A-65140266D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315303"/>
              </p:ext>
            </p:extLst>
          </p:nvPr>
        </p:nvGraphicFramePr>
        <p:xfrm>
          <a:off x="70757" y="195929"/>
          <a:ext cx="12050486" cy="6662071"/>
        </p:xfrm>
        <a:graphic>
          <a:graphicData uri="http://schemas.openxmlformats.org/drawingml/2006/table">
            <a:tbl>
              <a:tblPr bandRow="1"/>
              <a:tblGrid>
                <a:gridCol w="1012372">
                  <a:extLst>
                    <a:ext uri="{9D8B030D-6E8A-4147-A177-3AD203B41FA5}">
                      <a16:colId xmlns:a16="http://schemas.microsoft.com/office/drawing/2014/main" val="2809659743"/>
                    </a:ext>
                  </a:extLst>
                </a:gridCol>
                <a:gridCol w="3260271">
                  <a:extLst>
                    <a:ext uri="{9D8B030D-6E8A-4147-A177-3AD203B41FA5}">
                      <a16:colId xmlns:a16="http://schemas.microsoft.com/office/drawing/2014/main" val="2826085907"/>
                    </a:ext>
                  </a:extLst>
                </a:gridCol>
                <a:gridCol w="7777843">
                  <a:extLst>
                    <a:ext uri="{9D8B030D-6E8A-4147-A177-3AD203B41FA5}">
                      <a16:colId xmlns:a16="http://schemas.microsoft.com/office/drawing/2014/main" val="3907900670"/>
                    </a:ext>
                  </a:extLst>
                </a:gridCol>
              </a:tblGrid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Torstai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TAPAHTUMA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HARJOITTEET                                                                    </a:t>
                      </a:r>
                      <a:r>
                        <a:rPr lang="fi-FI" sz="1400" b="1" dirty="0"/>
                        <a:t>Ohjaajat: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62792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14:15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Leirin aloitus (Auditorio)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386022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15-17.00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Perusammunta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Ampuma-asennot, aseen ja tuen säädöt, leikkimieliset ammunnan kisailut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83776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17:30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PÄIVÄLLINEN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18512"/>
                  </a:ext>
                </a:extLst>
              </a:tr>
              <a:tr h="287403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19:00-20:30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pelailu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721043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Perjantai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89553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Aamulenkki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07190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AAMUPALA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567905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046515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9.30-11:00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Sauvarinne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Intervallit, koordinaatio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58139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LOUNAS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00405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29771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15-16:30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Ampumajuoksu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Rasituksenalainen ammunta, hengitys, liipaisu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302696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PÄIVÄLLINEN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60474"/>
                  </a:ext>
                </a:extLst>
              </a:tr>
              <a:tr h="24265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19:00-20:00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pelailua Vuokatti Areena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8273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Lauantai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596603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Aamujumppa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76395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AAMUPALA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994216"/>
                  </a:ext>
                </a:extLst>
              </a:tr>
              <a:tr h="222599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59275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9:30-11:00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Ampumajuoksu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Ampumapaikkatoiminta, toistettavuus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9761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LOUNAS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17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653468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15-16:30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Telinevoimistelu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Liikkuvuus, koordinaatio ja kehonhallinta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181428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PÄIVÄLLINEN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473936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19:00-20:00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775336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Sunnuntai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75548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Aamupala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554403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9:00-11:45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Vaellus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Sapporo / Eino Leino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414834"/>
                  </a:ext>
                </a:extLst>
              </a:tr>
              <a:tr h="21802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LOUNAS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234544"/>
                  </a:ext>
                </a:extLst>
              </a:tr>
              <a:tr h="240869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12:45-13:00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Päättäjäiset Iso-Pölly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856724"/>
                  </a:ext>
                </a:extLst>
              </a:tr>
            </a:tbl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602CAAF0-0BC2-22F0-39BD-2DC9896F53A1}"/>
              </a:ext>
            </a:extLst>
          </p:cNvPr>
          <p:cNvSpPr txBox="1"/>
          <p:nvPr/>
        </p:nvSpPr>
        <p:spPr>
          <a:xfrm>
            <a:off x="0" y="-82397"/>
            <a:ext cx="7935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RYHMÄ 2:</a:t>
            </a:r>
          </a:p>
        </p:txBody>
      </p:sp>
    </p:spTree>
    <p:extLst>
      <p:ext uri="{BB962C8B-B14F-4D97-AF65-F5344CB8AC3E}">
        <p14:creationId xmlns:p14="http://schemas.microsoft.com/office/powerpoint/2010/main" val="137059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635DD348-7D50-1B8D-CA2A-65140266D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112958"/>
              </p:ext>
            </p:extLst>
          </p:nvPr>
        </p:nvGraphicFramePr>
        <p:xfrm>
          <a:off x="70757" y="296280"/>
          <a:ext cx="12050486" cy="6635166"/>
        </p:xfrm>
        <a:graphic>
          <a:graphicData uri="http://schemas.openxmlformats.org/drawingml/2006/table">
            <a:tbl>
              <a:tblPr bandRow="1"/>
              <a:tblGrid>
                <a:gridCol w="1012372">
                  <a:extLst>
                    <a:ext uri="{9D8B030D-6E8A-4147-A177-3AD203B41FA5}">
                      <a16:colId xmlns:a16="http://schemas.microsoft.com/office/drawing/2014/main" val="2809659743"/>
                    </a:ext>
                  </a:extLst>
                </a:gridCol>
                <a:gridCol w="3173185">
                  <a:extLst>
                    <a:ext uri="{9D8B030D-6E8A-4147-A177-3AD203B41FA5}">
                      <a16:colId xmlns:a16="http://schemas.microsoft.com/office/drawing/2014/main" val="2826085907"/>
                    </a:ext>
                  </a:extLst>
                </a:gridCol>
                <a:gridCol w="7864929">
                  <a:extLst>
                    <a:ext uri="{9D8B030D-6E8A-4147-A177-3AD203B41FA5}">
                      <a16:colId xmlns:a16="http://schemas.microsoft.com/office/drawing/2014/main" val="3907900670"/>
                    </a:ext>
                  </a:extLst>
                </a:gridCol>
              </a:tblGrid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Torstai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TAPAHTUMA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HARJOITTEET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62792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14:15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Leirin aloitus (Auditorio)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386022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15:00-17.00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Sauvarinne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Intervallitreenit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83776"/>
                  </a:ext>
                </a:extLst>
              </a:tr>
              <a:tr h="29132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17:30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PÄIVÄLLINEN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18512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19:00-20:30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pelailu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721043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Perjantai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89553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Aamulenkki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07190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AAMUPALA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567905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046515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9.30-11:00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Ampumajuoksu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Rasituksenalainen ammunta, ampumapaikkatoiminta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58139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LOUNAS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00405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29771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15:00-16:30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Voimaharjoittelu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Kehonhallinta, koordinaatio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302696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PÄIVÄLLINEN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60474"/>
                  </a:ext>
                </a:extLst>
              </a:tr>
              <a:tr h="22749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19:00-20:00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Rullahiihtolenkki / pelailua Vuokatti Areena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Mahdollisuus palauttavalle rullahiihtolenkille tai pelailuun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8273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Lauantai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596603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Aamujumppa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76395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AAMUPALA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994216"/>
                  </a:ext>
                </a:extLst>
              </a:tr>
              <a:tr h="208688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59275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9:15-11:45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Rulla-hiihto ja vaellus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Rullahiihto kattikeskukseen, josta jalan polkuja pitkin opistolle, lenkkarit ja juomat saa auton kyytiin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9761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LOUNAS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17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653468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15-16:30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Perusammunta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Ampuma-asennot, toistettavuus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181428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PÄIVÄLLINEN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473936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19:00-20:00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775336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Sunnuntai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75548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Aamupala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617152"/>
                  </a:ext>
                </a:extLst>
              </a:tr>
              <a:tr h="2017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9:00-11:45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Rulla-ampumahiihto/ ampumajuoksu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Kisanomainen harjoitus, mahdollisuus tehdä harjoitus myös ampumajuoksuna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414834"/>
                  </a:ext>
                </a:extLst>
              </a:tr>
              <a:tr h="22581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LOUNAS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267413"/>
                  </a:ext>
                </a:extLst>
              </a:tr>
              <a:tr h="22581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12:45-13:00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Päättäjäiset Iso-Pölly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856724"/>
                  </a:ext>
                </a:extLst>
              </a:tr>
            </a:tbl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602CAAF0-0BC2-22F0-39BD-2DC9896F53A1}"/>
              </a:ext>
            </a:extLst>
          </p:cNvPr>
          <p:cNvSpPr txBox="1"/>
          <p:nvPr/>
        </p:nvSpPr>
        <p:spPr>
          <a:xfrm>
            <a:off x="0" y="0"/>
            <a:ext cx="8218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RYHMÄ 3:</a:t>
            </a:r>
          </a:p>
        </p:txBody>
      </p:sp>
    </p:spTree>
    <p:extLst>
      <p:ext uri="{BB962C8B-B14F-4D97-AF65-F5344CB8AC3E}">
        <p14:creationId xmlns:p14="http://schemas.microsoft.com/office/powerpoint/2010/main" val="54151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635DD348-7D50-1B8D-CA2A-65140266D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302405"/>
              </p:ext>
            </p:extLst>
          </p:nvPr>
        </p:nvGraphicFramePr>
        <p:xfrm>
          <a:off x="70757" y="63811"/>
          <a:ext cx="12050486" cy="6820129"/>
        </p:xfrm>
        <a:graphic>
          <a:graphicData uri="http://schemas.openxmlformats.org/drawingml/2006/table">
            <a:tbl>
              <a:tblPr bandRow="1"/>
              <a:tblGrid>
                <a:gridCol w="1012372">
                  <a:extLst>
                    <a:ext uri="{9D8B030D-6E8A-4147-A177-3AD203B41FA5}">
                      <a16:colId xmlns:a16="http://schemas.microsoft.com/office/drawing/2014/main" val="2809659743"/>
                    </a:ext>
                  </a:extLst>
                </a:gridCol>
                <a:gridCol w="3652157">
                  <a:extLst>
                    <a:ext uri="{9D8B030D-6E8A-4147-A177-3AD203B41FA5}">
                      <a16:colId xmlns:a16="http://schemas.microsoft.com/office/drawing/2014/main" val="2826085907"/>
                    </a:ext>
                  </a:extLst>
                </a:gridCol>
                <a:gridCol w="7385957">
                  <a:extLst>
                    <a:ext uri="{9D8B030D-6E8A-4147-A177-3AD203B41FA5}">
                      <a16:colId xmlns:a16="http://schemas.microsoft.com/office/drawing/2014/main" val="3907900670"/>
                    </a:ext>
                  </a:extLst>
                </a:gridCol>
              </a:tblGrid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Torstai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TAPAHTUMA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HARJOITTEET RYHMÄ 4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62792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14:15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Leirin aloitus (Auditorio)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386022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15-17.00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Voimaharjoittelu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Kehonhallinta, koordinaatio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83776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17:30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PÄIVÄLLINEN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18512"/>
                  </a:ext>
                </a:extLst>
              </a:tr>
              <a:tr h="222833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19:00-20:30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Rulla-hiihto / pelailu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Rullahiihtolenkki tai pelailua Vuokatti Areena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721043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Perjantai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89553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Aamulenkki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07190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AAMUPALA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567905"/>
                  </a:ext>
                </a:extLst>
              </a:tr>
              <a:tr h="212339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046515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9.30-11:00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Perusammunta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Ampuma-asennot, toistettavuus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58139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LOUNAS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00405"/>
                  </a:ext>
                </a:extLst>
              </a:tr>
              <a:tr h="22321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29771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15-16:30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Rulla-hiihto ja vaellus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Rullahiihto vaaran päälle, josta jalan opistolle. Letkan perässä tulee auto, missä lenkkarit, juomat ja mahdollisuus ottaa kyytiin, jos ei pääse hiihtäen loppuun saakka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302696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PÄIVÄLLINEN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60474"/>
                  </a:ext>
                </a:extLst>
              </a:tr>
              <a:tr h="2552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19:00-20:00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Rullahiihtolenkki / pelailua </a:t>
                      </a: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Vuokatti Areena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Mahdollisuus palauttavalle rullahiihtolenkille tai pelailuun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8273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Lauantai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596603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Aamujumppa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76395"/>
                  </a:ext>
                </a:extLst>
              </a:tr>
              <a:tr h="8787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AAMUPALA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994216"/>
                  </a:ext>
                </a:extLst>
              </a:tr>
              <a:tr h="2341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59275"/>
                  </a:ext>
                </a:extLst>
              </a:tr>
              <a:tr h="24381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9:15-11:45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Sauvarinne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9761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LOUNAS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17"/>
                  </a:ext>
                </a:extLst>
              </a:tr>
              <a:tr h="223858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653468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15-16:30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Rulla-ampumahiihto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181428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PÄIVÄLLINEN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473936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19:00-20:00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775336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Sunnuntai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75548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Aamupala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166485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9:00-11:45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ampumajuoksu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Kisanomainen harjoitus, 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414834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LOUNAS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267413"/>
                  </a:ext>
                </a:extLst>
              </a:tr>
              <a:tr h="253418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12:45-13:00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Päättäjäiset Iso-Pölly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856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36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635DD348-7D50-1B8D-CA2A-65140266D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511756"/>
              </p:ext>
            </p:extLst>
          </p:nvPr>
        </p:nvGraphicFramePr>
        <p:xfrm>
          <a:off x="70757" y="63811"/>
          <a:ext cx="12050486" cy="6820129"/>
        </p:xfrm>
        <a:graphic>
          <a:graphicData uri="http://schemas.openxmlformats.org/drawingml/2006/table">
            <a:tbl>
              <a:tblPr bandRow="1"/>
              <a:tblGrid>
                <a:gridCol w="1012372">
                  <a:extLst>
                    <a:ext uri="{9D8B030D-6E8A-4147-A177-3AD203B41FA5}">
                      <a16:colId xmlns:a16="http://schemas.microsoft.com/office/drawing/2014/main" val="2809659743"/>
                    </a:ext>
                  </a:extLst>
                </a:gridCol>
                <a:gridCol w="3652157">
                  <a:extLst>
                    <a:ext uri="{9D8B030D-6E8A-4147-A177-3AD203B41FA5}">
                      <a16:colId xmlns:a16="http://schemas.microsoft.com/office/drawing/2014/main" val="2826085907"/>
                    </a:ext>
                  </a:extLst>
                </a:gridCol>
                <a:gridCol w="7385957">
                  <a:extLst>
                    <a:ext uri="{9D8B030D-6E8A-4147-A177-3AD203B41FA5}">
                      <a16:colId xmlns:a16="http://schemas.microsoft.com/office/drawing/2014/main" val="3907900670"/>
                    </a:ext>
                  </a:extLst>
                </a:gridCol>
              </a:tblGrid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Torstai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TAPAHTUMA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HARJOITTEET RYHMÄ 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62792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14:15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Leirin aloitus (Auditorio)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386022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15-17.00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Sauvarinne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koordinaatio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83776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17:30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PÄIVÄLLINEN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518512"/>
                  </a:ext>
                </a:extLst>
              </a:tr>
              <a:tr h="222833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19:00-20:30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Rulla-hiihto / pelailu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Rullahiihtolenkki tai pelailua Vuokatti Areena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721043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Perjantai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89553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Aamulenkki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07190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AAMUPALA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567905"/>
                  </a:ext>
                </a:extLst>
              </a:tr>
              <a:tr h="212339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046515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9.30-11:00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Rullahiihto ja vaellus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Rullahiihto vaaran päälle, josta jalan opistolle. Letkan perässä tulee auto, missä lenkkarit, juomat ja mahdollisuus ottaa kyytiin, jos ei pääse hiihtäen loppuun saakka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58139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LOUNAS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00405"/>
                  </a:ext>
                </a:extLst>
              </a:tr>
              <a:tr h="22321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29771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15-16:30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Perusammunta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302696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PÄIVÄLLINEN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60474"/>
                  </a:ext>
                </a:extLst>
              </a:tr>
              <a:tr h="2552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19:00-20:00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Rullahiihtolenkki / pelailua </a:t>
                      </a: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Vuokatti Areena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Mahdollisuus palauttavalle rullahiihtolenkille tai pelailuun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8273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Lauantai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596603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Aamujumppa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76395"/>
                  </a:ext>
                </a:extLst>
              </a:tr>
              <a:tr h="8787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AAMUPALA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994216"/>
                  </a:ext>
                </a:extLst>
              </a:tr>
              <a:tr h="23419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59275"/>
                  </a:ext>
                </a:extLst>
              </a:tr>
              <a:tr h="24381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9:15-11:45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Voimaharjoittelu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9761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LOUNAS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17"/>
                  </a:ext>
                </a:extLst>
              </a:tr>
              <a:tr h="223858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653468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15-16:30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Rulla-ampumahiihto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181428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PÄIVÄLLINEN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473936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19:00-20:00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775336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Sunnuntai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75548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Aamupala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166485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9:00-11:45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Rulla-ampumahiihto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Kisanomainen harjoitus, 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414834"/>
                  </a:ext>
                </a:extLst>
              </a:tr>
              <a:tr h="2122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LOUNAS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267413"/>
                  </a:ext>
                </a:extLst>
              </a:tr>
              <a:tr h="253418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12:45-13:00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Päättäjäiset Iso-Pölly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14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856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351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998</Words>
  <Application>Microsoft Macintosh PowerPoint</Application>
  <PresentationFormat>Laajakuva</PresentationFormat>
  <Paragraphs>411</Paragraphs>
  <Slides>8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SAVOYE LET PLAIN:1.0</vt:lpstr>
      <vt:lpstr>Office-teema</vt:lpstr>
      <vt:lpstr>PowerPoint-esitys</vt:lpstr>
      <vt:lpstr>Tervetuloa mukaan Ampumahiihtokarnevaaleille!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Lauri Elo</dc:creator>
  <cp:lastModifiedBy>Lauri Elo</cp:lastModifiedBy>
  <cp:revision>23</cp:revision>
  <dcterms:created xsi:type="dcterms:W3CDTF">2022-06-02T09:40:21Z</dcterms:created>
  <dcterms:modified xsi:type="dcterms:W3CDTF">2023-06-12T08:40:09Z</dcterms:modified>
</cp:coreProperties>
</file>