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12192000"/>
  <p:notesSz cx="6858000" cy="9144000"/>
  <p:embeddedFontLst>
    <p:embeddedFont>
      <p:font typeface="Arial Black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3" roundtripDataSignature="AMtx7mgrWijKZv2ftJ/vhEesrBfYEX51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94E1177-F09D-4019-9288-AAE3ED4EE0FF}">
  <a:tblStyle styleId="{494E1177-F09D-4019-9288-AAE3ED4EE0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699D369-DEC6-4920-A874-6FA700561465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F1F5"/>
          </a:solidFill>
        </a:fill>
      </a:tcStyle>
    </a:wholeTbl>
    <a:band1H>
      <a:tcTxStyle/>
      <a:tcStyle>
        <a:fill>
          <a:solidFill>
            <a:srgbClr val="CFE2EB"/>
          </a:solidFill>
        </a:fill>
      </a:tcStyle>
    </a:band1H>
    <a:band2H>
      <a:tcTxStyle/>
    </a:band2H>
    <a:band1V>
      <a:tcTxStyle/>
      <a:tcStyle>
        <a:fill>
          <a:solidFill>
            <a:srgbClr val="CFE2EB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ArialBlack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i-F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93e75c36d7_0_1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93e75c36d7_0_1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sz="1300"/>
              <a:t>- Viimeisin tutkimustieto ei erityisesti tue herkkyyskausiajattelua eli sitä, että tietty ominaisuus kehittyy erityisen hyvin tietyssä ikävaiheessa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sz="1300"/>
              <a:t>- Tiettyjä ominaisuuksia joita on hyvä painottaa tietyssä iässä, esim alle 10-vuotiaana perusliikuntataidot, ihan jo lajivaatimuksia ja myöhempää harjoittelua varten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sz="1300"/>
              <a:t>- On kuitenkin muistettava, että kaikki ominaisuudet ovat aina harjoitettavissa, mutta edeltävän harjoittelun tulee tukea ja valmistaa lasta ja nuorta vaativampaan harjoitteluun.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sz="1300"/>
              <a:t>- Eli monipuolinen liikunta ja harjoittelu takaa monien eri ominaisuuksien kehittymisen</a:t>
            </a:r>
            <a:endParaRPr/>
          </a:p>
        </p:txBody>
      </p:sp>
      <p:sp>
        <p:nvSpPr>
          <p:cNvPr id="242" name="Google Shape;242;g93e75c36d7_0_1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93e75c36d7_0_5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93e75c36d7_0_5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Dia pelkällä tekstillä</a:t>
            </a:r>
            <a:endParaRPr/>
          </a:p>
        </p:txBody>
      </p:sp>
      <p:sp>
        <p:nvSpPr>
          <p:cNvPr id="252" name="Google Shape;252;g93e75c36d7_0_5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93e75c36d7_0_5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g93e75c36d7_0_5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93e75c36d7_0_5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g93e75c36d7_0_5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Dia pelkällä tekstillä</a:t>
            </a:r>
            <a:endParaRPr/>
          </a:p>
        </p:txBody>
      </p:sp>
      <p:sp>
        <p:nvSpPr>
          <p:cNvPr id="273" name="Google Shape;273;g93e75c36d7_0_5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93e75c36d7_0_5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g93e75c36d7_0_5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93e75c36d7_0_5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g93e75c36d7_0_5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2862" lvl="0" marL="17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u="none">
              <a:solidFill>
                <a:schemeClr val="accent2"/>
              </a:solidFill>
            </a:endParaRPr>
          </a:p>
        </p:txBody>
      </p:sp>
      <p:sp>
        <p:nvSpPr>
          <p:cNvPr id="288" name="Google Shape;288;g93e75c36d7_0_5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93e75c36d7_0_5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3" name="Google Shape;293;g93e75c36d7_0_5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93e75c36d7_0_5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g93e75c36d7_0_5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9062" lvl="0" marL="17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Char char="-"/>
            </a:pPr>
            <a:r>
              <a:rPr lang="fi-FI">
                <a:solidFill>
                  <a:schemeClr val="accent2"/>
                </a:solidFill>
              </a:rPr>
              <a:t>Suhteuta esimerkkiharjoitukset ja –viikot aina hiihtäjän harjoittelutaustaan nähden (ei tule suoraan kopioida, vaan soveltaa hiihtäjän tilanteeseen sopivaksi), huomio myös palauttavat viikot.</a:t>
            </a:r>
            <a:endParaRPr/>
          </a:p>
          <a:p>
            <a:pPr indent="-179062" lvl="0" marL="17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Char char="-"/>
            </a:pPr>
            <a:r>
              <a:rPr lang="fi-FI" u="none">
                <a:solidFill>
                  <a:schemeClr val="accent2"/>
                </a:solidFill>
              </a:rPr>
              <a:t>Esimerkeissä on HUOMIOITAVA, että puhutaan voima/nopeus OSIOISTA ja monia lapsilla/nuorilla useita eri ominaisuuksia voidaan kehittää samassa harjoituksessa</a:t>
            </a:r>
            <a:endParaRPr/>
          </a:p>
          <a:p>
            <a:pPr indent="-179062" lvl="0" marL="17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i-FI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 harrastaa toista urheilulajia hiihdon lisäksi, osan harjoituksista voi korvata/täydentää toisen lajin harjoituksilla.</a:t>
            </a:r>
            <a:endParaRPr u="none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" name="Google Shape;300;g93e75c36d7_0_5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93e75c36d7_0_7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93e75c36d7_0_7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93e75c36d7_0_7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950ea0f734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g950ea0f734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2862" lvl="0" marL="17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u="none">
              <a:solidFill>
                <a:schemeClr val="accent2"/>
              </a:solidFill>
            </a:endParaRPr>
          </a:p>
        </p:txBody>
      </p:sp>
      <p:sp>
        <p:nvSpPr>
          <p:cNvPr id="314" name="Google Shape;314;g950ea0f734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93e75c36d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g93e75c36d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Dia pelkällä tekstillä</a:t>
            </a:r>
            <a:endParaRPr/>
          </a:p>
        </p:txBody>
      </p:sp>
      <p:sp>
        <p:nvSpPr>
          <p:cNvPr id="320" name="Google Shape;320;g93e75c36d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2862" lvl="0" marL="17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u="none">
              <a:solidFill>
                <a:schemeClr val="accent2"/>
              </a:solidFill>
            </a:endParaRPr>
          </a:p>
        </p:txBody>
      </p:sp>
      <p:sp>
        <p:nvSpPr>
          <p:cNvPr id="329" name="Google Shape;329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9062" lvl="0" marL="17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Char char="-"/>
            </a:pPr>
            <a:r>
              <a:rPr lang="fi-FI">
                <a:solidFill>
                  <a:schemeClr val="accent2"/>
                </a:solidFill>
              </a:rPr>
              <a:t>Suhteuta esimerkkiharjoitukset ja –viikot aina hiihtäjän harjoittelutaustaan nähden (ei tule suoraan kopioida, vaan soveltaa hiihtäjän tilanteeseen sopivaksi), huomio myös palauttavat viikot.</a:t>
            </a:r>
            <a:endParaRPr/>
          </a:p>
          <a:p>
            <a:pPr indent="-179062" lvl="0" marL="17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Char char="-"/>
            </a:pPr>
            <a:r>
              <a:rPr lang="fi-FI" u="none">
                <a:solidFill>
                  <a:schemeClr val="accent2"/>
                </a:solidFill>
              </a:rPr>
              <a:t>Esimerkeissä on HUOMIOITAVA, että puhutaan voima/nopeus OSIOISTA ja monia lapsilla/nuorilla useita eri ominaisuuksia voidaan kehittää samassa harjoituksessa</a:t>
            </a:r>
            <a:endParaRPr/>
          </a:p>
          <a:p>
            <a:pPr indent="-179062" lvl="0" marL="17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i-FI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 harrastaa toista urheilulajia hiihdon lisäksi, osan harjoituksista voi korvata/täydentää toisen lajin harjoituksilla.</a:t>
            </a:r>
            <a:endParaRPr u="none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5" name="Google Shape;335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93e75c36d7_0_8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g93e75c36d7_0_8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9062" lvl="0" marL="17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Char char="-"/>
            </a:pPr>
            <a:r>
              <a:rPr lang="fi-FI">
                <a:solidFill>
                  <a:schemeClr val="accent2"/>
                </a:solidFill>
              </a:rPr>
              <a:t>Suhteuta esimerkkiharjoitukset ja –viikot aina hiihtäjän harjoittelutaustaan nähden (ei tule suoraan kopioida, vaan soveltaa hiihtäjän tilanteeseen sopivaksi), huomio myös palauttavat viikot.</a:t>
            </a:r>
            <a:endParaRPr/>
          </a:p>
          <a:p>
            <a:pPr indent="-179062" lvl="0" marL="17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Char char="-"/>
            </a:pPr>
            <a:r>
              <a:rPr lang="fi-FI" u="none">
                <a:solidFill>
                  <a:schemeClr val="accent2"/>
                </a:solidFill>
              </a:rPr>
              <a:t>Esimerkeissä on HUOMIOITAVA, että puhutaan voima/nopeus OSIOISTA ja monia lapsilla/nuorilla useita eri ominaisuuksia voidaan kehittää samassa harjoituksessa</a:t>
            </a:r>
            <a:endParaRPr/>
          </a:p>
          <a:p>
            <a:pPr indent="-179062" lvl="0" marL="17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i-FI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 harrastaa toista urheilulajia hiihdon lisäksi, osan harjoituksista voi korvata/täydentää toisen lajin harjoituksilla.</a:t>
            </a:r>
            <a:endParaRPr u="none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2" name="Google Shape;342;g93e75c36d7_0_8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9" name="Google Shape;349;p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93e75c36d7_0_8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93e75c36d7_0_8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93e75c36d7_0_8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Dia pelkällä tekstillä</a:t>
            </a:r>
            <a:endParaRPr/>
          </a:p>
        </p:txBody>
      </p:sp>
      <p:sp>
        <p:nvSpPr>
          <p:cNvPr id="365" name="Google Shape;365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9061" lvl="1" marL="6565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i-FI"/>
              <a:t>Vapaan hiihtotavan kilpailuiden keskinopeus on noussut viimeisen 30 vuoden aikana noin 14 % ja perinteisen noin 11 %. </a:t>
            </a:r>
            <a:endParaRPr/>
          </a:p>
          <a:p>
            <a:pPr indent="-179061" lvl="1" marL="6565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i-FI"/>
              <a:t>Sprinttikilpailujen keskivauhti on naisilla noin 10 % ja miehillä noin 20 % suurempi kuin normaalimatkoilla</a:t>
            </a:r>
            <a:endParaRPr/>
          </a:p>
          <a:p>
            <a:pPr indent="-179061" lvl="1" marL="6565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i-FI"/>
              <a:t>Arvokilpailuissa vain yksi väliaikalähtökilpailu, muut yhteislähtöjä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9062" lvl="0" marL="17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i-FI"/>
              <a:t>Hiihtäjän suorituskyky koostuu useista tekijöistä</a:t>
            </a:r>
            <a:endParaRPr/>
          </a:p>
          <a:p>
            <a:pPr indent="-179062" lvl="0" marL="17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i-FI"/>
              <a:t>Lajin muutosten myötä on useampia fyysisiä ominaisuuksia, jotka määrittävät suoritusta</a:t>
            </a:r>
            <a:endParaRPr/>
          </a:p>
          <a:p>
            <a:pPr indent="-179062" lvl="0" marL="17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i-FI"/>
              <a:t>On siis selvää, että harjoittelun tulee muuttua, jotta se vastaa lajin ja ympäristön muutokseen. </a:t>
            </a:r>
            <a:endParaRPr/>
          </a:p>
        </p:txBody>
      </p:sp>
      <p:sp>
        <p:nvSpPr>
          <p:cNvPr id="212" name="Google Shape;21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-Lajin muutosten myös siis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i-FI"/>
              <a:t>Harjoittelun nousujohteisuuden kautta, joka voi olla määrän, tehon, eri ominaisuuksien painottamisesta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i-FI"/>
              <a:t>Harjoittelua on rytmitettävä ja ohjelmoitava entistä selkeämmin, koska on useampia eri ominaisuuksia, joita harjoittelun tulee kehittää.</a:t>
            </a:r>
            <a:endParaRPr/>
          </a:p>
        </p:txBody>
      </p:sp>
      <p:sp>
        <p:nvSpPr>
          <p:cNvPr id="225" name="Google Shape;22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93e75c36d7_0_3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g93e75c36d7_0_3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g93e75c36d7_0_3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L_tyhjä_pattern">
  <p:cSld name="SHL_tyhjä_pattern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6934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37000">
                <a:schemeClr val="lt1"/>
              </a:gs>
              <a:gs pos="78000">
                <a:srgbClr val="FFFFFF">
                  <a:alpha val="94509"/>
                </a:srgbClr>
              </a:gs>
              <a:gs pos="91000">
                <a:srgbClr val="FFFFFF">
                  <a:alpha val="80000"/>
                </a:srgbClr>
              </a:gs>
              <a:gs pos="100000">
                <a:srgbClr val="FFFFFF">
                  <a:alpha val="40000"/>
                </a:srgbClr>
              </a:gs>
            </a:gsLst>
            <a:lin ang="10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L_henkilöt">
  <p:cSld name="SHL_henkilö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6934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37000">
                <a:schemeClr val="lt1"/>
              </a:gs>
              <a:gs pos="78000">
                <a:srgbClr val="FFFFFF">
                  <a:alpha val="94509"/>
                </a:srgbClr>
              </a:gs>
              <a:gs pos="91000">
                <a:srgbClr val="FFFFFF">
                  <a:alpha val="80000"/>
                </a:srgbClr>
              </a:gs>
              <a:gs pos="100000">
                <a:srgbClr val="FFFFFF">
                  <a:alpha val="40000"/>
                </a:srgbClr>
              </a:gs>
            </a:gsLst>
            <a:lin ang="10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3"/>
          <p:cNvSpPr/>
          <p:nvPr>
            <p:ph idx="2" type="pic"/>
          </p:nvPr>
        </p:nvSpPr>
        <p:spPr>
          <a:xfrm>
            <a:off x="2246812" y="0"/>
            <a:ext cx="5693228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6D5E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6D5E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43"/>
          <p:cNvSpPr/>
          <p:nvPr>
            <p:ph idx="3" type="pic"/>
          </p:nvPr>
        </p:nvSpPr>
        <p:spPr>
          <a:xfrm>
            <a:off x="5332912" y="0"/>
            <a:ext cx="5693228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6D5E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6D5E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43"/>
          <p:cNvSpPr/>
          <p:nvPr>
            <p:ph idx="4" type="pic"/>
          </p:nvPr>
        </p:nvSpPr>
        <p:spPr>
          <a:xfrm>
            <a:off x="8419012" y="0"/>
            <a:ext cx="5693228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6D5E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6D5E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43"/>
          <p:cNvSpPr txBox="1"/>
          <p:nvPr>
            <p:ph type="title"/>
          </p:nvPr>
        </p:nvSpPr>
        <p:spPr>
          <a:xfrm>
            <a:off x="672193" y="828675"/>
            <a:ext cx="5181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oukkueet_otsikko">
  <p:cSld name="Joukkueet_otsikko">
    <p:bg>
      <p:bgPr>
        <a:solidFill>
          <a:schemeClr val="accent2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4"/>
          <p:cNvSpPr/>
          <p:nvPr>
            <p:ph idx="2" type="pic"/>
          </p:nvPr>
        </p:nvSpPr>
        <p:spPr>
          <a:xfrm>
            <a:off x="3421625" y="0"/>
            <a:ext cx="8770375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C8DB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CC8D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44"/>
          <p:cNvSpPr txBox="1"/>
          <p:nvPr>
            <p:ph type="title"/>
          </p:nvPr>
        </p:nvSpPr>
        <p:spPr>
          <a:xfrm>
            <a:off x="873126" y="2904036"/>
            <a:ext cx="5178425" cy="10499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4"/>
          <p:cNvSpPr/>
          <p:nvPr>
            <p:ph idx="3" type="pic"/>
          </p:nvPr>
        </p:nvSpPr>
        <p:spPr>
          <a:xfrm>
            <a:off x="873125" y="533400"/>
            <a:ext cx="3222625" cy="161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oukkueet_otsikko2">
  <p:cSld name="Joukkueet_otsikko2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rakennus&#10;&#10;Kuvaus luotu automaattisesti" id="78" name="Google Shape;78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38100" y="0"/>
            <a:ext cx="970014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45"/>
          <p:cNvSpPr/>
          <p:nvPr/>
        </p:nvSpPr>
        <p:spPr>
          <a:xfrm>
            <a:off x="-3810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37000">
                <a:schemeClr val="lt1"/>
              </a:gs>
              <a:gs pos="78000">
                <a:srgbClr val="FFFFFF">
                  <a:alpha val="94509"/>
                </a:srgbClr>
              </a:gs>
              <a:gs pos="91000">
                <a:srgbClr val="FFFFFF">
                  <a:alpha val="80000"/>
                </a:srgbClr>
              </a:gs>
              <a:gs pos="100000">
                <a:srgbClr val="FFFFFF">
                  <a:alpha val="40000"/>
                </a:srgbClr>
              </a:gs>
            </a:gsLst>
            <a:lin ang="10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-FI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5"/>
          <p:cNvSpPr txBox="1"/>
          <p:nvPr>
            <p:ph type="ctrTitle"/>
          </p:nvPr>
        </p:nvSpPr>
        <p:spPr>
          <a:xfrm>
            <a:off x="1524000" y="11985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b="1" i="0"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5"/>
          <p:cNvSpPr txBox="1"/>
          <p:nvPr>
            <p:ph idx="1" type="subTitle"/>
          </p:nvPr>
        </p:nvSpPr>
        <p:spPr>
          <a:xfrm>
            <a:off x="1524000" y="36782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2" name="Google Shape;82;p45"/>
          <p:cNvSpPr/>
          <p:nvPr/>
        </p:nvSpPr>
        <p:spPr>
          <a:xfrm rot="10800000">
            <a:off x="7981334" y="0"/>
            <a:ext cx="4276436" cy="42764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uva, joka sisältää kohteen rasti&#10;&#10;Kuvaus luotu automaattisesti" id="83" name="Google Shape;8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59060" y="27044"/>
            <a:ext cx="2260600" cy="143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oukkueet_sisältö">
  <p:cSld name="Joukkueet_sisältö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rakennus&#10;&#10;Kuvaus luotu automaattisesti" id="85" name="Google Shape;85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-39715"/>
            <a:ext cx="970014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4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37000">
                <a:schemeClr val="lt1"/>
              </a:gs>
              <a:gs pos="78000">
                <a:srgbClr val="FFFFFF">
                  <a:alpha val="94509"/>
                </a:srgbClr>
              </a:gs>
              <a:gs pos="91000">
                <a:srgbClr val="FFFFFF">
                  <a:alpha val="80000"/>
                </a:srgbClr>
              </a:gs>
              <a:gs pos="100000">
                <a:srgbClr val="FFFFFF">
                  <a:alpha val="40000"/>
                </a:srgbClr>
              </a:gs>
            </a:gsLst>
            <a:lin ang="10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-FI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»»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6"/>
          <p:cNvSpPr txBox="1"/>
          <p:nvPr>
            <p:ph type="title"/>
          </p:nvPr>
        </p:nvSpPr>
        <p:spPr>
          <a:xfrm>
            <a:off x="838200" y="5548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6"/>
          <p:cNvSpPr txBox="1"/>
          <p:nvPr>
            <p:ph idx="1" type="body"/>
          </p:nvPr>
        </p:nvSpPr>
        <p:spPr>
          <a:xfrm>
            <a:off x="838200" y="210076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46"/>
          <p:cNvSpPr/>
          <p:nvPr/>
        </p:nvSpPr>
        <p:spPr>
          <a:xfrm rot="10800000">
            <a:off x="7981334" y="0"/>
            <a:ext cx="4276436" cy="42764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uva, joka sisältää kohteen rasti&#10;&#10;Kuvaus luotu automaattisesti" id="90" name="Google Shape;9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59060" y="27044"/>
            <a:ext cx="2260600" cy="143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oukkueet_pystykuvalla">
  <p:cSld name="Joukkueet_pystykuvalla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rakennus&#10;&#10;Kuvaus luotu automaattisesti" id="92" name="Google Shape;92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-39715"/>
            <a:ext cx="970014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47"/>
          <p:cNvSpPr/>
          <p:nvPr/>
        </p:nvSpPr>
        <p:spPr>
          <a:xfrm>
            <a:off x="0" y="-39716"/>
            <a:ext cx="12192000" cy="6897716"/>
          </a:xfrm>
          <a:prstGeom prst="rect">
            <a:avLst/>
          </a:prstGeom>
          <a:gradFill>
            <a:gsLst>
              <a:gs pos="0">
                <a:schemeClr val="lt1"/>
              </a:gs>
              <a:gs pos="37000">
                <a:schemeClr val="lt1"/>
              </a:gs>
              <a:gs pos="78000">
                <a:srgbClr val="FFFFFF">
                  <a:alpha val="94509"/>
                </a:srgbClr>
              </a:gs>
              <a:gs pos="91000">
                <a:srgbClr val="FFFFFF">
                  <a:alpha val="80000"/>
                </a:srgbClr>
              </a:gs>
              <a:gs pos="100000">
                <a:srgbClr val="FFFFFF">
                  <a:alpha val="40000"/>
                </a:srgbClr>
              </a:gs>
            </a:gsLst>
            <a:lin ang="10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7"/>
          <p:cNvSpPr txBox="1"/>
          <p:nvPr>
            <p:ph type="title"/>
          </p:nvPr>
        </p:nvSpPr>
        <p:spPr>
          <a:xfrm>
            <a:off x="838200" y="4794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7"/>
          <p:cNvSpPr txBox="1"/>
          <p:nvPr>
            <p:ph idx="1" type="body"/>
          </p:nvPr>
        </p:nvSpPr>
        <p:spPr>
          <a:xfrm>
            <a:off x="838200" y="2099945"/>
            <a:ext cx="614172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47"/>
          <p:cNvSpPr/>
          <p:nvPr>
            <p:ph idx="2" type="pic"/>
          </p:nvPr>
        </p:nvSpPr>
        <p:spPr>
          <a:xfrm>
            <a:off x="7193280" y="152401"/>
            <a:ext cx="4785360" cy="65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oukkueet_vaakakuva">
  <p:cSld name="Joukkueet_vaakakuva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rakennus&#10;&#10;Kuvaus luotu automaattisesti" id="98" name="Google Shape;98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-39715"/>
            <a:ext cx="970014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8"/>
          <p:cNvSpPr/>
          <p:nvPr/>
        </p:nvSpPr>
        <p:spPr>
          <a:xfrm>
            <a:off x="0" y="-39716"/>
            <a:ext cx="12192000" cy="6937431"/>
          </a:xfrm>
          <a:prstGeom prst="rect">
            <a:avLst/>
          </a:prstGeom>
          <a:gradFill>
            <a:gsLst>
              <a:gs pos="0">
                <a:schemeClr val="lt1"/>
              </a:gs>
              <a:gs pos="37000">
                <a:schemeClr val="lt1"/>
              </a:gs>
              <a:gs pos="78000">
                <a:srgbClr val="FFFFFF">
                  <a:alpha val="94509"/>
                </a:srgbClr>
              </a:gs>
              <a:gs pos="91000">
                <a:srgbClr val="FFFFFF">
                  <a:alpha val="80000"/>
                </a:srgbClr>
              </a:gs>
              <a:gs pos="100000">
                <a:srgbClr val="FFFFFF">
                  <a:alpha val="40000"/>
                </a:srgbClr>
              </a:gs>
            </a:gsLst>
            <a:lin ang="10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8"/>
          <p:cNvSpPr txBox="1"/>
          <p:nvPr>
            <p:ph type="title"/>
          </p:nvPr>
        </p:nvSpPr>
        <p:spPr>
          <a:xfrm>
            <a:off x="838200" y="4464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8"/>
          <p:cNvSpPr txBox="1"/>
          <p:nvPr>
            <p:ph idx="1" type="body"/>
          </p:nvPr>
        </p:nvSpPr>
        <p:spPr>
          <a:xfrm>
            <a:off x="838200" y="2099945"/>
            <a:ext cx="291084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48"/>
          <p:cNvSpPr/>
          <p:nvPr>
            <p:ph idx="2" type="pic"/>
          </p:nvPr>
        </p:nvSpPr>
        <p:spPr>
          <a:xfrm>
            <a:off x="4266816" y="2097402"/>
            <a:ext cx="7086984" cy="4395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oukkueet_pallot">
  <p:cSld name="joukkueet_pallo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rakennus&#10;&#10;Kuvaus luotu automaattisesti" id="104" name="Google Shape;104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68753" y="0"/>
            <a:ext cx="970014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9"/>
          <p:cNvSpPr/>
          <p:nvPr/>
        </p:nvSpPr>
        <p:spPr>
          <a:xfrm>
            <a:off x="68753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37000">
                <a:schemeClr val="lt1"/>
              </a:gs>
              <a:gs pos="78000">
                <a:srgbClr val="FFFFFF">
                  <a:alpha val="94509"/>
                </a:srgbClr>
              </a:gs>
              <a:gs pos="91000">
                <a:srgbClr val="FFFFFF">
                  <a:alpha val="80000"/>
                </a:srgbClr>
              </a:gs>
              <a:gs pos="100000">
                <a:srgbClr val="FFFFFF">
                  <a:alpha val="40000"/>
                </a:srgbClr>
              </a:gs>
            </a:gsLst>
            <a:lin ang="10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-FI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9"/>
          <p:cNvSpPr/>
          <p:nvPr>
            <p:ph idx="2" type="pic"/>
          </p:nvPr>
        </p:nvSpPr>
        <p:spPr>
          <a:xfrm>
            <a:off x="3437323" y="2855515"/>
            <a:ext cx="2344992" cy="2312511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49"/>
          <p:cNvSpPr/>
          <p:nvPr>
            <p:ph idx="3" type="pic"/>
          </p:nvPr>
        </p:nvSpPr>
        <p:spPr>
          <a:xfrm>
            <a:off x="6017372" y="2855515"/>
            <a:ext cx="2344992" cy="2312511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49"/>
          <p:cNvSpPr/>
          <p:nvPr>
            <p:ph idx="4" type="pic"/>
          </p:nvPr>
        </p:nvSpPr>
        <p:spPr>
          <a:xfrm>
            <a:off x="8597421" y="2855515"/>
            <a:ext cx="2344992" cy="2312511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49"/>
          <p:cNvSpPr/>
          <p:nvPr>
            <p:ph idx="5" type="pic"/>
          </p:nvPr>
        </p:nvSpPr>
        <p:spPr>
          <a:xfrm>
            <a:off x="838200" y="2855515"/>
            <a:ext cx="2344992" cy="2312511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49"/>
          <p:cNvSpPr txBox="1"/>
          <p:nvPr>
            <p:ph type="title"/>
          </p:nvPr>
        </p:nvSpPr>
        <p:spPr>
          <a:xfrm>
            <a:off x="838200" y="5146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9"/>
          <p:cNvSpPr/>
          <p:nvPr/>
        </p:nvSpPr>
        <p:spPr>
          <a:xfrm rot="10800000">
            <a:off x="7981334" y="0"/>
            <a:ext cx="4276436" cy="42764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uva, joka sisältää kohteen rasti&#10;&#10;Kuvaus luotu automaattisesti" id="112" name="Google Shape;11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59060" y="27044"/>
            <a:ext cx="2260600" cy="143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oukkueet_henkilöt">
  <p:cSld name="Joukkueet_henkilö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0"/>
          <p:cNvSpPr/>
          <p:nvPr>
            <p:ph idx="2" type="pic"/>
          </p:nvPr>
        </p:nvSpPr>
        <p:spPr>
          <a:xfrm>
            <a:off x="2246812" y="0"/>
            <a:ext cx="5693228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6D5E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6D5E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50"/>
          <p:cNvSpPr/>
          <p:nvPr>
            <p:ph idx="3" type="pic"/>
          </p:nvPr>
        </p:nvSpPr>
        <p:spPr>
          <a:xfrm>
            <a:off x="5332912" y="0"/>
            <a:ext cx="5693228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6D5E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6D5E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50"/>
          <p:cNvSpPr/>
          <p:nvPr>
            <p:ph idx="4" type="pic"/>
          </p:nvPr>
        </p:nvSpPr>
        <p:spPr>
          <a:xfrm>
            <a:off x="8419012" y="0"/>
            <a:ext cx="5693228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6D5E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6D5E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50"/>
          <p:cNvSpPr txBox="1"/>
          <p:nvPr>
            <p:ph type="title"/>
          </p:nvPr>
        </p:nvSpPr>
        <p:spPr>
          <a:xfrm>
            <a:off x="672193" y="828675"/>
            <a:ext cx="5181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L_plain">
  <p:cSld name="SHL_plain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an ylätunniste" type="secHead">
  <p:cSld name="SECTION_HEAD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5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5C5D7"/>
              </a:buClr>
              <a:buSzPts val="2400"/>
              <a:buNone/>
              <a:defRPr sz="2400">
                <a:solidFill>
                  <a:srgbClr val="95C5D7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C5D7"/>
              </a:buClr>
              <a:buSzPts val="2000"/>
              <a:buNone/>
              <a:defRPr sz="2000">
                <a:solidFill>
                  <a:srgbClr val="95C5D7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C5D7"/>
              </a:buClr>
              <a:buSzPts val="1800"/>
              <a:buNone/>
              <a:defRPr sz="1800">
                <a:solidFill>
                  <a:srgbClr val="95C5D7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C5D7"/>
              </a:buClr>
              <a:buSzPts val="1600"/>
              <a:buNone/>
              <a:defRPr sz="1600">
                <a:solidFill>
                  <a:srgbClr val="95C5D7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C5D7"/>
              </a:buClr>
              <a:buSzPts val="1600"/>
              <a:buNone/>
              <a:defRPr sz="1600">
                <a:solidFill>
                  <a:srgbClr val="95C5D7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C5D7"/>
              </a:buClr>
              <a:buSzPts val="1600"/>
              <a:buNone/>
              <a:defRPr sz="1600">
                <a:solidFill>
                  <a:srgbClr val="95C5D7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C5D7"/>
              </a:buClr>
              <a:buSzPts val="1600"/>
              <a:buNone/>
              <a:defRPr sz="1600">
                <a:solidFill>
                  <a:srgbClr val="95C5D7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C5D7"/>
              </a:buClr>
              <a:buSzPts val="1600"/>
              <a:buNone/>
              <a:defRPr sz="1600">
                <a:solidFill>
                  <a:srgbClr val="95C5D7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C5D7"/>
              </a:buClr>
              <a:buSzPts val="1600"/>
              <a:buNone/>
              <a:defRPr sz="1600">
                <a:solidFill>
                  <a:srgbClr val="95C5D7"/>
                </a:solidFill>
              </a:defRPr>
            </a:lvl9pPr>
          </a:lstStyle>
          <a:p/>
        </p:txBody>
      </p:sp>
      <p:sp>
        <p:nvSpPr>
          <p:cNvPr id="122" name="Google Shape;122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L_otsikko2">
  <p:cSld name="SHL_otsikko2">
    <p:bg>
      <p:bgPr>
        <a:solidFill>
          <a:schemeClr val="accen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5"/>
          <p:cNvSpPr/>
          <p:nvPr>
            <p:ph idx="2" type="pic"/>
          </p:nvPr>
        </p:nvSpPr>
        <p:spPr>
          <a:xfrm>
            <a:off x="3421625" y="0"/>
            <a:ext cx="8770375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C8DB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CC8D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5"/>
          <p:cNvSpPr txBox="1"/>
          <p:nvPr>
            <p:ph type="title"/>
          </p:nvPr>
        </p:nvSpPr>
        <p:spPr>
          <a:xfrm>
            <a:off x="873126" y="2904036"/>
            <a:ext cx="5178425" cy="10499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5"/>
          <p:cNvSpPr/>
          <p:nvPr>
            <p:ph idx="3" type="pic"/>
          </p:nvPr>
        </p:nvSpPr>
        <p:spPr>
          <a:xfrm>
            <a:off x="873125" y="533400"/>
            <a:ext cx="3222625" cy="161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ksi sisältökohdetta" type="twoObj">
  <p:cSld name="TWO_OBJECTS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5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5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ailu" type="twoTxTwoObj">
  <p:cSld name="TWO_OBJECTS_WITH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5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5" name="Google Shape;135;p5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5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7" name="Google Shape;137;p5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in otsikko" type="titleOnly">
  <p:cSld name="TITLE_ONL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tekstillinen sisältö" type="objTx">
  <p:cSld name="OBJECT_WITH_CAPTION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5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9" name="Google Shape;149;p5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0" name="Google Shape;150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tekstillinen kuva" type="picTx">
  <p:cSld name="PICTURE_WITH_CAPTION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5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Google Shape;156;p5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7" name="Google Shape;157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pystysuora teksti" type="vertTx">
  <p:cSld name="VERTICAL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5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ystysuora otsikko ja teksti" type="vertTitleAndTx">
  <p:cSld name="VERTICAL_TITLE_AND_VERTICAL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5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L_pystykuvalla">
  <p:cSld name="SHL_pystykuvalla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0096" y="0"/>
            <a:ext cx="96934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6"/>
          <p:cNvSpPr/>
          <p:nvPr/>
        </p:nvSpPr>
        <p:spPr>
          <a:xfrm>
            <a:off x="-30096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37000">
                <a:schemeClr val="lt1"/>
              </a:gs>
              <a:gs pos="78000">
                <a:srgbClr val="FFFFFF">
                  <a:alpha val="94509"/>
                </a:srgbClr>
              </a:gs>
              <a:gs pos="91000">
                <a:srgbClr val="FFFFFF">
                  <a:alpha val="80000"/>
                </a:srgbClr>
              </a:gs>
              <a:gs pos="100000">
                <a:srgbClr val="FFFFFF">
                  <a:alpha val="40000"/>
                </a:srgbClr>
              </a:gs>
            </a:gsLst>
            <a:lin ang="10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6"/>
          <p:cNvSpPr txBox="1"/>
          <p:nvPr>
            <p:ph type="title"/>
          </p:nvPr>
        </p:nvSpPr>
        <p:spPr>
          <a:xfrm>
            <a:off x="838200" y="42195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6"/>
          <p:cNvSpPr txBox="1"/>
          <p:nvPr>
            <p:ph idx="1" type="body"/>
          </p:nvPr>
        </p:nvSpPr>
        <p:spPr>
          <a:xfrm>
            <a:off x="838200" y="2099945"/>
            <a:ext cx="6019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36"/>
          <p:cNvSpPr/>
          <p:nvPr>
            <p:ph idx="2" type="pic"/>
          </p:nvPr>
        </p:nvSpPr>
        <p:spPr>
          <a:xfrm>
            <a:off x="7193280" y="152401"/>
            <a:ext cx="4785360" cy="65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L_sisältö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6934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37000">
                <a:schemeClr val="lt1"/>
              </a:gs>
              <a:gs pos="78000">
                <a:srgbClr val="FFFFFF">
                  <a:alpha val="94509"/>
                </a:srgbClr>
              </a:gs>
              <a:gs pos="91000">
                <a:srgbClr val="FFFFFF">
                  <a:alpha val="80000"/>
                </a:srgbClr>
              </a:gs>
              <a:gs pos="100000">
                <a:srgbClr val="FFFFFF">
                  <a:alpha val="40000"/>
                </a:srgbClr>
              </a:gs>
            </a:gsLst>
            <a:lin ang="10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7"/>
          <p:cNvSpPr txBox="1"/>
          <p:nvPr>
            <p:ph type="title"/>
          </p:nvPr>
        </p:nvSpPr>
        <p:spPr>
          <a:xfrm>
            <a:off x="838200" y="517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7"/>
          <p:cNvSpPr txBox="1"/>
          <p:nvPr>
            <p:ph idx="1" type="body"/>
          </p:nvPr>
        </p:nvSpPr>
        <p:spPr>
          <a:xfrm>
            <a:off x="838200" y="221443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7"/>
          <p:cNvSpPr/>
          <p:nvPr/>
        </p:nvSpPr>
        <p:spPr>
          <a:xfrm rot="10800000">
            <a:off x="7981334" y="0"/>
            <a:ext cx="4276436" cy="42764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73810" y="403860"/>
            <a:ext cx="7747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L_yhteystiedot">
  <p:cSld name="SHL_yhteystiedo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6934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37000">
                <a:schemeClr val="lt1"/>
              </a:gs>
              <a:gs pos="78000">
                <a:srgbClr val="FFFFFF">
                  <a:alpha val="94509"/>
                </a:srgbClr>
              </a:gs>
              <a:gs pos="91000">
                <a:srgbClr val="FFFFFF">
                  <a:alpha val="80000"/>
                </a:srgbClr>
              </a:gs>
              <a:gs pos="100000">
                <a:srgbClr val="FFFFFF">
                  <a:alpha val="40000"/>
                </a:srgbClr>
              </a:gs>
            </a:gsLst>
            <a:lin ang="10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8"/>
          <p:cNvSpPr txBox="1"/>
          <p:nvPr>
            <p:ph type="title"/>
          </p:nvPr>
        </p:nvSpPr>
        <p:spPr>
          <a:xfrm>
            <a:off x="838200" y="40671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8"/>
          <p:cNvSpPr txBox="1"/>
          <p:nvPr>
            <p:ph idx="1" type="body"/>
          </p:nvPr>
        </p:nvSpPr>
        <p:spPr>
          <a:xfrm>
            <a:off x="838200" y="2099945"/>
            <a:ext cx="669036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Kuva, joka sisältää kohteen rasti&#10;&#10;Kuvaus luotu automaattisesti" id="40" name="Google Shape;4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5239" y="-309919"/>
            <a:ext cx="11779250" cy="7477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L_otsikko">
  <p:cSld name="SHL_otsikko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6934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37000">
                <a:schemeClr val="lt1"/>
              </a:gs>
              <a:gs pos="78000">
                <a:srgbClr val="FFFFFF">
                  <a:alpha val="94509"/>
                </a:srgbClr>
              </a:gs>
              <a:gs pos="91000">
                <a:srgbClr val="FFFFFF">
                  <a:alpha val="80000"/>
                </a:srgbClr>
              </a:gs>
              <a:gs pos="100000">
                <a:srgbClr val="FFFFFF">
                  <a:alpha val="40000"/>
                </a:srgbClr>
              </a:gs>
            </a:gsLst>
            <a:lin ang="10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9"/>
          <p:cNvSpPr txBox="1"/>
          <p:nvPr>
            <p:ph type="ctrTitle"/>
          </p:nvPr>
        </p:nvSpPr>
        <p:spPr>
          <a:xfrm>
            <a:off x="1524000" y="113823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b="1" i="0"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6" name="Google Shape;46;p39"/>
          <p:cNvSpPr/>
          <p:nvPr/>
        </p:nvSpPr>
        <p:spPr>
          <a:xfrm rot="10800000">
            <a:off x="7981334" y="0"/>
            <a:ext cx="4276436" cy="42764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73810" y="403860"/>
            <a:ext cx="7747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L_vaakakuvalla">
  <p:cSld name="SHL_vaakakuvalla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6934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37000">
                <a:schemeClr val="lt1"/>
              </a:gs>
              <a:gs pos="78000">
                <a:srgbClr val="FFFFFF">
                  <a:alpha val="94509"/>
                </a:srgbClr>
              </a:gs>
              <a:gs pos="91000">
                <a:srgbClr val="FFFFFF">
                  <a:alpha val="80000"/>
                </a:srgbClr>
              </a:gs>
              <a:gs pos="100000">
                <a:srgbClr val="FFFFFF">
                  <a:alpha val="40000"/>
                </a:srgbClr>
              </a:gs>
            </a:gsLst>
            <a:lin ang="10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0"/>
          <p:cNvSpPr txBox="1"/>
          <p:nvPr>
            <p:ph type="title"/>
          </p:nvPr>
        </p:nvSpPr>
        <p:spPr>
          <a:xfrm>
            <a:off x="838200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0"/>
          <p:cNvSpPr txBox="1"/>
          <p:nvPr>
            <p:ph idx="1" type="body"/>
          </p:nvPr>
        </p:nvSpPr>
        <p:spPr>
          <a:xfrm>
            <a:off x="838200" y="2099945"/>
            <a:ext cx="291084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40"/>
          <p:cNvSpPr/>
          <p:nvPr>
            <p:ph idx="2" type="pic"/>
          </p:nvPr>
        </p:nvSpPr>
        <p:spPr>
          <a:xfrm>
            <a:off x="4266816" y="2097402"/>
            <a:ext cx="7086984" cy="4395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">
  <p:cSld name="Kuva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L_pallot_tuotteet">
  <p:cSld name="SHL_pallot_tuottee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6934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37000">
                <a:schemeClr val="lt1"/>
              </a:gs>
              <a:gs pos="78000">
                <a:srgbClr val="FFFFFF">
                  <a:alpha val="94509"/>
                </a:srgbClr>
              </a:gs>
              <a:gs pos="91000">
                <a:srgbClr val="FFFFFF">
                  <a:alpha val="80000"/>
                </a:srgbClr>
              </a:gs>
              <a:gs pos="100000">
                <a:srgbClr val="FFFFFF">
                  <a:alpha val="40000"/>
                </a:srgbClr>
              </a:gs>
            </a:gsLst>
            <a:lin ang="10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2"/>
          <p:cNvSpPr/>
          <p:nvPr>
            <p:ph idx="2" type="pic"/>
          </p:nvPr>
        </p:nvSpPr>
        <p:spPr>
          <a:xfrm>
            <a:off x="3437323" y="2855515"/>
            <a:ext cx="2344992" cy="2312511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42"/>
          <p:cNvSpPr/>
          <p:nvPr>
            <p:ph idx="3" type="pic"/>
          </p:nvPr>
        </p:nvSpPr>
        <p:spPr>
          <a:xfrm>
            <a:off x="6017372" y="2855515"/>
            <a:ext cx="2344992" cy="2312511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42"/>
          <p:cNvSpPr/>
          <p:nvPr>
            <p:ph idx="4" type="pic"/>
          </p:nvPr>
        </p:nvSpPr>
        <p:spPr>
          <a:xfrm>
            <a:off x="8597421" y="2855515"/>
            <a:ext cx="2344992" cy="2312511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42"/>
          <p:cNvSpPr/>
          <p:nvPr>
            <p:ph idx="5" type="pic"/>
          </p:nvPr>
        </p:nvSpPr>
        <p:spPr>
          <a:xfrm>
            <a:off x="838200" y="2855515"/>
            <a:ext cx="2344992" cy="2312511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42"/>
          <p:cNvSpPr txBox="1"/>
          <p:nvPr>
            <p:ph type="title"/>
          </p:nvPr>
        </p:nvSpPr>
        <p:spPr>
          <a:xfrm>
            <a:off x="838200" y="6383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b="1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2"/>
          <p:cNvSpPr/>
          <p:nvPr/>
        </p:nvSpPr>
        <p:spPr>
          <a:xfrm rot="10800000">
            <a:off x="7981334" y="0"/>
            <a:ext cx="4276436" cy="42764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73810" y="403860"/>
            <a:ext cx="7747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b="0" i="0" sz="4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C5D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3896" y="818507"/>
            <a:ext cx="8224207" cy="5220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g93e75c36d7_0_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228" y="2185513"/>
            <a:ext cx="5725884" cy="301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93e75c36d7_0_171"/>
          <p:cNvSpPr/>
          <p:nvPr/>
        </p:nvSpPr>
        <p:spPr>
          <a:xfrm>
            <a:off x="696455" y="5567565"/>
            <a:ext cx="10799100" cy="12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-FI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Kaikki ominaisuudet ovat aina harjoitettavissa, mutta edeltävän harjoittelun tulee tukea ja valmistaa lasta ja nuorta vaativampaan harjoitteluun.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g93e75c36d7_0_1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06012" y="2185513"/>
            <a:ext cx="5725886" cy="3065878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93e75c36d7_0_171"/>
          <p:cNvSpPr/>
          <p:nvPr/>
        </p:nvSpPr>
        <p:spPr>
          <a:xfrm>
            <a:off x="359228" y="1816181"/>
            <a:ext cx="9655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-FI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Tytöillä						     Pojilla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93e75c36d7_0_171"/>
          <p:cNvSpPr txBox="1"/>
          <p:nvPr/>
        </p:nvSpPr>
        <p:spPr>
          <a:xfrm>
            <a:off x="838198" y="296536"/>
            <a:ext cx="10493700" cy="7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fi-FI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Fyysisen kehittymisen ja eri omaisuuksien harjoitettavuus </a:t>
            </a:r>
            <a:r>
              <a:rPr b="0" i="0" lang="fi-FI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(mukailtu Balyi &amp; Way 2005 ja Lloyd &amp; Oliver 2012).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br>
              <a:rPr b="1" i="0" lang="fi-FI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93e75c36d7_0_513"/>
          <p:cNvSpPr txBox="1"/>
          <p:nvPr>
            <p:ph type="title"/>
          </p:nvPr>
        </p:nvSpPr>
        <p:spPr>
          <a:xfrm>
            <a:off x="838200" y="517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lang="fi-FI"/>
              <a:t>Hopeasompaajan</a:t>
            </a:r>
            <a:r>
              <a:rPr lang="fi-FI"/>
              <a:t> avainasiat</a:t>
            </a:r>
            <a:endParaRPr/>
          </a:p>
        </p:txBody>
      </p:sp>
      <p:sp>
        <p:nvSpPr>
          <p:cNvPr id="255" name="Google Shape;255;g93e75c36d7_0_513"/>
          <p:cNvSpPr txBox="1"/>
          <p:nvPr>
            <p:ph idx="1" type="body"/>
          </p:nvPr>
        </p:nvSpPr>
        <p:spPr>
          <a:xfrm>
            <a:off x="838200" y="2214432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lang="fi-FI"/>
              <a:t>Kokonaisliikuntamäärä yli 20h / vko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fi-FI"/>
              <a:t>Iso osa arkiliikunnasta ja koululiikunnasta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fi-FI"/>
              <a:t>Pelit ja leikit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fi-FI"/>
              <a:t>Hauskaa ja kivaa tekemistä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lang="fi-FI"/>
              <a:t>Tärkeimmät ominaisuudet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fi-FI"/>
              <a:t>Maksimaalinen hapenottokyky!!!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fi-FI"/>
              <a:t>Nopeat voimantuotto – ominaisuudet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fi-FI"/>
              <a:t>Hiihtotaito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93e75c36d7_0_5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01750"/>
            <a:ext cx="10515600" cy="477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93e75c36d7_0_519"/>
          <p:cNvSpPr txBox="1"/>
          <p:nvPr/>
        </p:nvSpPr>
        <p:spPr>
          <a:xfrm>
            <a:off x="8041007" y="1540948"/>
            <a:ext cx="3107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i-FI" sz="1300" u="none" cap="none" strike="noStrike">
                <a:solidFill>
                  <a:srgbClr val="215A6B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0" i="0" sz="1300" u="none" cap="none" strike="noStrike">
              <a:solidFill>
                <a:srgbClr val="215A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93e75c36d7_0_519"/>
          <p:cNvSpPr txBox="1"/>
          <p:nvPr/>
        </p:nvSpPr>
        <p:spPr>
          <a:xfrm>
            <a:off x="2115068" y="838153"/>
            <a:ext cx="33528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i-FI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Kestävyyden perusharjoittelu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93e75c36d7_0_519"/>
          <p:cNvSpPr/>
          <p:nvPr/>
        </p:nvSpPr>
        <p:spPr>
          <a:xfrm>
            <a:off x="1079170" y="5621470"/>
            <a:ext cx="10808100" cy="797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83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i-FI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Harjoitteluteho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93e75c36d7_0_519"/>
          <p:cNvSpPr/>
          <p:nvPr/>
        </p:nvSpPr>
        <p:spPr>
          <a:xfrm>
            <a:off x="1079170" y="6381257"/>
            <a:ext cx="78060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-FI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Kuvio 8. Kestävyysharjoittelun tehoalueet ja esimerkkiharjoitukset 11-16-vuotiailla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93e75c36d7_0_519"/>
          <p:cNvSpPr/>
          <p:nvPr/>
        </p:nvSpPr>
        <p:spPr>
          <a:xfrm>
            <a:off x="1093333" y="1451967"/>
            <a:ext cx="3405900" cy="41151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i-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Peruskestävyys (PK)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i-FI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Pystyy puhumaan puuskuttamatta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i-FI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(syke 60-85 % maksimisykkeestä)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-"/>
            </a:pPr>
            <a:r>
              <a:rPr b="0" i="0" lang="fi-FI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Pitkä harjoitus kerran viikossa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1" marL="62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-"/>
            </a:pPr>
            <a:r>
              <a:rPr b="0" i="0" lang="fi-FI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11-14-vuotialla noin 1 t 30 min-2 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1" marL="62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-"/>
            </a:pPr>
            <a:r>
              <a:rPr b="0" i="0" lang="fi-FI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15-16-vuotiailla noin 2 t -2 t 30 min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1" marL="62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-"/>
            </a:pPr>
            <a:r>
              <a:rPr b="0" i="0" lang="fi-FI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Pitkät retkeilynomaiset vaellukset 2-4 tuntia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-"/>
            </a:pPr>
            <a:r>
              <a:rPr b="0" i="0" lang="fi-FI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Muu peruskestävyysharjoittelu muiden harjoitusten ohessa mm. verryttelyt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-"/>
            </a:pPr>
            <a:r>
              <a:rPr b="0" i="0" lang="fi-FI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Arkiliikkuminen pyöräillen, kävellen, rullaluistellen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-"/>
            </a:pPr>
            <a:r>
              <a:rPr b="0" i="0" lang="fi-FI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Vaihtelevat harjoitusmuodot, esimerkiksi rullahiihtäen, hiihtäen, rullaluistellen, pyöräillen, juosten, sauvakävellen tai yhdistelmäharjoitukset esimerkiksi rullahiihto tasatyöntö + pyöräily jne.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93e75c36d7_0_519"/>
          <p:cNvSpPr/>
          <p:nvPr/>
        </p:nvSpPr>
        <p:spPr>
          <a:xfrm>
            <a:off x="4600383" y="1457980"/>
            <a:ext cx="3405900" cy="41151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i-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Vauhtikestävyys (VK)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i-FI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Lievä hengästyminen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i-FI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(syke 85-90 % maksimisykkeestä)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-"/>
            </a:pPr>
            <a:r>
              <a:rPr b="0" i="0" lang="fi-FI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Tehollinen kesto 20-30 min + verryttelyt ennen ja jälkeen 15-20 min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-"/>
            </a:pPr>
            <a:r>
              <a:rPr b="0" i="0" lang="fi-FI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2-3 x 6 x 45-60 s rennon reippaasti, 5 km:n kisavauhtia hiljempaa, palautus 30-60 s / 5 min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-"/>
            </a:pPr>
            <a:r>
              <a:rPr b="0" i="0" lang="fi-FI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2-4 x 6-10 min VK-vedot, palautus 1-3 min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-"/>
            </a:pPr>
            <a:r>
              <a:rPr b="0" i="0" lang="fi-FI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20-30 min vauhtikestävyys vaihtelevassa maastossa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-"/>
            </a:pPr>
            <a:r>
              <a:rPr b="0" i="0" lang="fi-FI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20-30 min vauhtileikittely maaston mukaan (1-2 min vauhdin nostot VK/MK-alueelle palautus peruskestävyysalueella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-"/>
            </a:pPr>
            <a:r>
              <a:rPr b="0" i="0" lang="fi-FI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Hiihtäen, rullahiihtäen, juosten, sauvajuosten, pyöräillen, pelaten, tasatyöntäen, sauvoitta hiihtäen, rullaluistellen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93e75c36d7_0_519"/>
          <p:cNvSpPr/>
          <p:nvPr/>
        </p:nvSpPr>
        <p:spPr>
          <a:xfrm>
            <a:off x="8081360" y="1464455"/>
            <a:ext cx="3405900" cy="41151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i-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Maksimikestävyys (MK)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i-FI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Voimakas hengästyminen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i-FI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(syke 90-95% maksimisykkeestä)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-"/>
            </a:pPr>
            <a:r>
              <a:rPr b="0" i="0" lang="fi-FI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Tehollinen kesto 10-20 min + verryttelyt ennen ja jälkeen 15-20 min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-"/>
            </a:pPr>
            <a:r>
              <a:rPr b="0" i="0" lang="fi-FI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3-4 x 3 min MK-vedot (esim. XCX-radalla), </a:t>
            </a:r>
            <a:br>
              <a:rPr b="0" i="0" lang="fi-FI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fi-FI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palautus 3 min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-"/>
            </a:pPr>
            <a:r>
              <a:rPr b="0" i="0" lang="fi-FI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10-15 min tasavauhtinen kilpailunomainen harjoitus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-"/>
            </a:pPr>
            <a:r>
              <a:rPr b="0" i="0" lang="fi-FI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 x 8-10 x 20-30 s kisavauhdilla (3-5 km), palautus 15 s / 3 min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-"/>
            </a:pPr>
            <a:r>
              <a:rPr b="0" i="0" lang="fi-FI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15-30 min nousevalla teholla (VK &gt; MK))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-"/>
            </a:pPr>
            <a:r>
              <a:rPr b="0" i="0" lang="fi-FI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Kilpailut / pelit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-"/>
            </a:pPr>
            <a:r>
              <a:rPr b="0" i="0" lang="fi-FI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Hiihtäen, rullahiihtäen, juosten, sauvajuosten, </a:t>
            </a:r>
            <a:br>
              <a:rPr b="0" i="0" lang="fi-FI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fi-FI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/-rinteessä, pyöräillen, pelaten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93e75c36d7_0_519"/>
          <p:cNvSpPr/>
          <p:nvPr/>
        </p:nvSpPr>
        <p:spPr>
          <a:xfrm>
            <a:off x="1093332" y="595257"/>
            <a:ext cx="5002800" cy="7224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i-FI" sz="1600" u="none" cap="none" strike="noStrike">
                <a:solidFill>
                  <a:srgbClr val="003C6D"/>
                </a:solidFill>
                <a:latin typeface="Arial"/>
                <a:ea typeface="Arial"/>
                <a:cs typeface="Arial"/>
                <a:sym typeface="Arial"/>
              </a:rPr>
              <a:t>Kestävyyden perusharjoittelu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93e75c36d7_0_519"/>
          <p:cNvSpPr/>
          <p:nvPr/>
        </p:nvSpPr>
        <p:spPr>
          <a:xfrm>
            <a:off x="6303301" y="601232"/>
            <a:ext cx="5181600" cy="7224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i-FI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Vauhdikas kestävyysharjoittelu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93e75c36d7_0_532"/>
          <p:cNvSpPr txBox="1"/>
          <p:nvPr>
            <p:ph type="title"/>
          </p:nvPr>
        </p:nvSpPr>
        <p:spPr>
          <a:xfrm>
            <a:off x="838200" y="361020"/>
            <a:ext cx="5848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Nopea voimantuotto</a:t>
            </a:r>
            <a:endParaRPr/>
          </a:p>
        </p:txBody>
      </p:sp>
      <p:sp>
        <p:nvSpPr>
          <p:cNvPr id="276" name="Google Shape;276;g93e75c36d7_0_532"/>
          <p:cNvSpPr txBox="1"/>
          <p:nvPr>
            <p:ph idx="1" type="body"/>
          </p:nvPr>
        </p:nvSpPr>
        <p:spPr>
          <a:xfrm>
            <a:off x="838200" y="1965484"/>
            <a:ext cx="5100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fi-FI" sz="2400">
                <a:latin typeface="Arial"/>
                <a:ea typeface="Arial"/>
                <a:cs typeface="Arial"/>
                <a:sym typeface="Arial"/>
              </a:rPr>
              <a:t>Hyppelyt</a:t>
            </a:r>
            <a:endParaRPr/>
          </a:p>
          <a:p>
            <a:pPr indent="-228600" lvl="1" marL="685800" rtl="0" algn="l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</a:pPr>
            <a:r>
              <a:rPr lang="fi-FI" sz="1600">
                <a:latin typeface="Arial"/>
                <a:ea typeface="Arial"/>
                <a:cs typeface="Arial"/>
                <a:sym typeface="Arial"/>
              </a:rPr>
              <a:t>Loikkia ja hyppyjä paljon. Muistettava nousujohteinen kuormittaminen</a:t>
            </a:r>
            <a:endParaRPr/>
          </a:p>
          <a:p>
            <a:pPr indent="-228600" lvl="0" marL="2286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fi-FI" sz="2400">
                <a:latin typeface="Arial"/>
                <a:ea typeface="Arial"/>
                <a:cs typeface="Arial"/>
                <a:sym typeface="Arial"/>
              </a:rPr>
              <a:t>Voima</a:t>
            </a:r>
            <a:endParaRPr/>
          </a:p>
          <a:p>
            <a:pPr indent="-228600" lvl="1" marL="685800" rtl="0" algn="l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</a:pPr>
            <a:r>
              <a:rPr lang="fi-FI" sz="1800">
                <a:latin typeface="Arial"/>
                <a:ea typeface="Arial"/>
                <a:cs typeface="Arial"/>
                <a:sym typeface="Arial"/>
              </a:rPr>
              <a:t>Kuntosali, kuntopiiri, kuntopallo</a:t>
            </a:r>
            <a:endParaRPr/>
          </a:p>
          <a:p>
            <a:pPr indent="-228600" lvl="0" marL="2286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fi-FI" sz="2400">
                <a:latin typeface="Arial"/>
                <a:ea typeface="Arial"/>
                <a:cs typeface="Arial"/>
                <a:sym typeface="Arial"/>
              </a:rPr>
              <a:t>Pelit</a:t>
            </a:r>
            <a:endParaRPr/>
          </a:p>
          <a:p>
            <a:pPr indent="-228600" lvl="0" marL="2286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fi-FI" sz="2400">
                <a:latin typeface="Arial"/>
                <a:ea typeface="Arial"/>
                <a:cs typeface="Arial"/>
                <a:sym typeface="Arial"/>
              </a:rPr>
              <a:t>Nopeusharjoitukset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77" name="Google Shape;277;g93e75c36d7_0_5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5179" y="3332611"/>
            <a:ext cx="6468287" cy="3262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g93e75c36d7_0_5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490" y="412521"/>
            <a:ext cx="4645800" cy="63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93e75c36d7_0_5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38980" y="1930400"/>
            <a:ext cx="5141091" cy="416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93e75c36d7_0_539"/>
          <p:cNvSpPr txBox="1"/>
          <p:nvPr>
            <p:ph type="title"/>
          </p:nvPr>
        </p:nvSpPr>
        <p:spPr>
          <a:xfrm>
            <a:off x="5938980" y="361020"/>
            <a:ext cx="4424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Voima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93e75c36d7_0_545"/>
          <p:cNvSpPr txBox="1"/>
          <p:nvPr/>
        </p:nvSpPr>
        <p:spPr>
          <a:xfrm>
            <a:off x="1096297" y="879186"/>
            <a:ext cx="7336500" cy="5392200"/>
          </a:xfrm>
          <a:prstGeom prst="rect">
            <a:avLst/>
          </a:prstGeom>
          <a:solidFill>
            <a:srgbClr val="3187A1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-FI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Suositus harjoitusviikko 1</a:t>
            </a:r>
            <a:r>
              <a:rPr b="1" lang="fi-FI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i="0" lang="fi-FI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-16-vuotiaille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AutoNum type="arabicPeriod"/>
            </a:pPr>
            <a:r>
              <a:rPr b="1" i="0" lang="fi-FI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Liiku päivittäin, 20 tuntia/viikossa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1" i="0" lang="fi-FI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Harjoittele 5-7 krt/vko (30 min - 2 t / harjoitus) (kesällä voi olla useampiakin harjoituksia)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1" i="0" lang="fi-FI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Suurin osa arkiliikkumista, koululiikuntaa ja pelejä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 Black"/>
              <a:buAutoNum type="arabicPeriod"/>
            </a:pPr>
            <a:r>
              <a:rPr b="1" i="0" lang="fi-FI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Vauhdikasta (vauhti-/maksimikestävyys)  kestävyyttä 2-4 harjoituksessa (tehollinen kesto: 15-25 min) sisältäen kestävyysharjoitukset, kilpailut, pallopelit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 Black"/>
              <a:buAutoNum type="arabicPeriod"/>
            </a:pPr>
            <a:r>
              <a:rPr b="1" i="0" lang="fi-FI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Harjoittele nopeutta 3-4 harjoituksessa yhteensä 30-60 nopeusvetoa viikossa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1" i="0" lang="fi-FI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1-2 varsinaista nopeusharjoitusta (vedoista suurin osa submaksimaalisia)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1" i="0" lang="fi-FI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1-2 lyhyempää nopeusosiota muun harjoittelun ohessa tai esimerkiksi peleissä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 Black"/>
              <a:buAutoNum type="arabicPeriod"/>
            </a:pPr>
            <a:r>
              <a:rPr b="1" i="0" lang="fi-FI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Voimaa 2 harjoituksessa sisältäen perinteisiä voimaharjoitteita, elastista ja nopeaa voimantuottoa kehittäviä hyppely- loikka- ja kuntopalloharjoitteita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 Black"/>
              <a:buAutoNum type="arabicPeriod"/>
            </a:pPr>
            <a:r>
              <a:rPr b="1" i="0" lang="fi-FI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Taitoa ja tekniikkaa jokaisessa rulla-/hiihtoharjoituksessa (tasapainoa, koordinaatioita, ketteryyttä, eri tekniikoita)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 Black"/>
              <a:buAutoNum type="arabicPeriod"/>
            </a:pPr>
            <a:r>
              <a:rPr b="1" i="0" lang="fi-FI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Liikkuvuutta osana harjoituksia päivittäin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 Black"/>
              <a:buAutoNum type="arabicPeriod"/>
            </a:pPr>
            <a:r>
              <a:rPr b="1" i="0" lang="fi-FI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Yksi pidempi peruskestävyysharjoitus noin 2 tuntia, muuten peruskestävyyttä 2-4 harjoituksessa osana muuta harjoittelua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 Black"/>
              <a:buAutoNum type="arabicPeriod"/>
            </a:pPr>
            <a:r>
              <a:rPr b="1" i="0" lang="fi-FI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Jokaisessa harjoituksessa kannattaa harjoitella useampia eri ominaisuuksia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93e75c36d7_0_550"/>
          <p:cNvSpPr txBox="1"/>
          <p:nvPr>
            <p:ph type="title"/>
          </p:nvPr>
        </p:nvSpPr>
        <p:spPr>
          <a:xfrm>
            <a:off x="939800" y="23813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fi-FI" sz="3600"/>
              <a:t>13</a:t>
            </a:r>
            <a:r>
              <a:rPr lang="fi-FI" sz="3600"/>
              <a:t>–16 vuotiaiden </a:t>
            </a:r>
            <a:br>
              <a:rPr lang="fi-FI" sz="3600"/>
            </a:br>
            <a:r>
              <a:rPr lang="fi-FI" sz="3600"/>
              <a:t>viikko-ohjelman suunnittelu</a:t>
            </a:r>
            <a:endParaRPr/>
          </a:p>
        </p:txBody>
      </p:sp>
      <p:sp>
        <p:nvSpPr>
          <p:cNvPr id="296" name="Google Shape;296;g93e75c36d7_0_550"/>
          <p:cNvSpPr txBox="1"/>
          <p:nvPr>
            <p:ph idx="1" type="body"/>
          </p:nvPr>
        </p:nvSpPr>
        <p:spPr>
          <a:xfrm>
            <a:off x="404091" y="185926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90"/>
              <a:buChar char="•"/>
            </a:pPr>
            <a:r>
              <a:rPr lang="fi-FI" sz="2590"/>
              <a:t>Kuormituksen vaihtelu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590"/>
              <a:buChar char="•"/>
            </a:pPr>
            <a:r>
              <a:rPr lang="fi-FI" sz="2590"/>
              <a:t>Suunnittele viikko seuraavassa järjestyksessä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220"/>
              <a:buChar char="•"/>
            </a:pPr>
            <a:r>
              <a:rPr lang="fi-FI" sz="2220"/>
              <a:t>Maksimihapenottoa kehittävät harjoitukset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220"/>
              <a:buChar char="•"/>
            </a:pPr>
            <a:r>
              <a:rPr lang="fi-FI" sz="2220"/>
              <a:t>Pitkä kestävyysharjoitus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220"/>
              <a:buChar char="•"/>
            </a:pPr>
            <a:r>
              <a:rPr lang="fi-FI" sz="2220"/>
              <a:t>Nopeus- ja voima-/hyppelyharjoitukset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220"/>
              <a:buChar char="•"/>
            </a:pPr>
            <a:r>
              <a:rPr lang="fi-FI" sz="2220"/>
              <a:t>Muut harjoitukset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590"/>
              <a:buChar char="•"/>
            </a:pPr>
            <a:r>
              <a:rPr lang="fi-FI" sz="2590"/>
              <a:t>On huomioitava, että useampaa eri ominaisuutta kehittäviä osioita voi sisällyttää samaan harjoitukseen. 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590"/>
              <a:buChar char="•"/>
            </a:pPr>
            <a:r>
              <a:rPr lang="fi-FI" sz="2590"/>
              <a:t>Kehittävien osioiden järjestys harjoituksen sisällä: taito/liikehallinta, nopeus, voima, kestävyys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93e75c36d7_0_555"/>
          <p:cNvSpPr txBox="1"/>
          <p:nvPr>
            <p:ph type="title"/>
          </p:nvPr>
        </p:nvSpPr>
        <p:spPr>
          <a:xfrm>
            <a:off x="696187" y="319640"/>
            <a:ext cx="8607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</a:pPr>
            <a:r>
              <a:rPr lang="fi-FI" sz="4800">
                <a:latin typeface="Arial"/>
                <a:ea typeface="Arial"/>
                <a:cs typeface="Arial"/>
                <a:sym typeface="Arial"/>
              </a:rPr>
              <a:t>ESIMERKKIVIIKKO</a:t>
            </a:r>
            <a:endParaRPr/>
          </a:p>
        </p:txBody>
      </p:sp>
      <p:graphicFrame>
        <p:nvGraphicFramePr>
          <p:cNvPr id="303" name="Google Shape;303;g93e75c36d7_0_555"/>
          <p:cNvGraphicFramePr/>
          <p:nvPr/>
        </p:nvGraphicFramePr>
        <p:xfrm>
          <a:off x="952500" y="1645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{494E1177-F09D-4019-9288-AAE3ED4EE0FF}</a:tableStyleId>
              </a:tblPr>
              <a:tblGrid>
                <a:gridCol w="1144350"/>
                <a:gridCol w="4111375"/>
              </a:tblGrid>
              <a:tr h="33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34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Maanantai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Lepo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Tiistai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J + koord. + hypyt +</a:t>
                      </a:r>
                      <a:r>
                        <a:rPr b="1" lang="fi-FI"/>
                        <a:t> Vauhdikas 15-20’</a:t>
                      </a:r>
                      <a:r>
                        <a:rPr lang="fi-FI"/>
                        <a:t> yht. 0:45-1:15h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34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Keskiviikko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RH P TT nopeus 10x10sek yht. 0:45-1:30h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Torstai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RH V </a:t>
                      </a:r>
                      <a:r>
                        <a:rPr b="1" lang="fi-FI"/>
                        <a:t>Vauhdikas kestävyys 4-6x4-5’</a:t>
                      </a:r>
                      <a:r>
                        <a:rPr lang="fi-FI"/>
                        <a:t> (esim. SL + TT) yht. 0:45-1:30h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34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Perjantai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J + loikat + voima + kuntopallot yht. 1:15h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Lauantai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ap. SR 1-1:30h, </a:t>
                      </a:r>
                      <a:r>
                        <a:rPr b="1" lang="fi-FI"/>
                        <a:t>vauhdikas 4-5x4-5’/2-3’ sis loppukirit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ip. RH 0:45-1h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Sunnuntai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ap. Pitkä kestävyys 2-2,5h (esim. vaellus)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ip. Peli 30-60min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92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Yhteensä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8 harjoitusta            3x Vauhdikas kestävyys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7:45-11:30h             5x Nopea voimantuotto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                                1x Pitkä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93e75c36d7_0_732"/>
          <p:cNvSpPr txBox="1"/>
          <p:nvPr>
            <p:ph type="title"/>
          </p:nvPr>
        </p:nvSpPr>
        <p:spPr>
          <a:xfrm>
            <a:off x="838200" y="5175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17-23 vuotiaiden harjoittelu</a:t>
            </a:r>
            <a:endParaRPr/>
          </a:p>
        </p:txBody>
      </p:sp>
      <p:sp>
        <p:nvSpPr>
          <p:cNvPr id="310" name="Google Shape;310;g93e75c36d7_0_732"/>
          <p:cNvSpPr txBox="1"/>
          <p:nvPr>
            <p:ph idx="1" type="body"/>
          </p:nvPr>
        </p:nvSpPr>
        <p:spPr>
          <a:xfrm>
            <a:off x="838200" y="2214432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950ea0f734_0_16"/>
          <p:cNvSpPr txBox="1"/>
          <p:nvPr/>
        </p:nvSpPr>
        <p:spPr>
          <a:xfrm>
            <a:off x="1096297" y="879186"/>
            <a:ext cx="7336500" cy="5392200"/>
          </a:xfrm>
          <a:prstGeom prst="rect">
            <a:avLst/>
          </a:prstGeom>
          <a:solidFill>
            <a:srgbClr val="3187A1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17-20 vuotiaiden harjoittelun avainasiat </a:t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1. Kestävyysominaisuuksien monipuolinen kehittäminen säännöllisillä (2-3 krt/vko) kovatehoisilla harjoituksilla ja määrällisesti riittävällä matalatehoisella harjoittelulla </a:t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2. Vauhtireservin ja sprinttikilpailuominaisuuksien kehittäminen tehontuottoa kehittävällä voimaharjoittelulla, kimmoisuus- ja nopeusharjoittelulla ja tekniikkaharjoittelulla </a:t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3. Tekniikoiden kehittäminen kilpailuvauhdeilla ja niiden käyttäminen eri maastonkohdissa ja olosuhteissa </a:t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4. Harjoitella ryhmässä hiihtoa, irtiottoja ja kirejä vastaamaan nykyhiihdon vaatimuksia </a:t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5. Huomioida palautumista edistävät tekijät (mm. ravinto, lepo/uni) </a:t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6. Huomioida nuoren tukeminen muilla elämän osa-alueilla ja opettaminen urheilijan elämään </a:t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7. Eri ominaisuuksien harjoittelun rytmittäminen ja ohjelmointi muuhun elämään soveltuvaksi. </a:t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8. Kaikkia ominaisuuksia ei voi kehittää samanaikaisesti.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1625" y="0"/>
            <a:ext cx="87703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"/>
          <p:cNvSpPr txBox="1"/>
          <p:nvPr>
            <p:ph type="title"/>
          </p:nvPr>
        </p:nvSpPr>
        <p:spPr>
          <a:xfrm>
            <a:off x="369318" y="2162407"/>
            <a:ext cx="7856346" cy="19422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fi-FI" sz="4000">
                <a:solidFill>
                  <a:srgbClr val="000000"/>
                </a:solidFill>
              </a:rPr>
              <a:t>Nuorten harjoittelu</a:t>
            </a:r>
            <a:endParaRPr sz="4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fi-FI" sz="2000">
                <a:solidFill>
                  <a:srgbClr val="000000"/>
                </a:solidFill>
              </a:rPr>
              <a:t>Aateli Race-seminaari 5.9.2020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descr="Kuva, joka sisältää kohteen rasti&#10;&#10;Kuvaus luotu automaattisesti" id="183" name="Google Shape;183;p2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3125" y="533400"/>
            <a:ext cx="3222625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93e75c36d7_0_0"/>
          <p:cNvSpPr txBox="1"/>
          <p:nvPr>
            <p:ph type="title"/>
          </p:nvPr>
        </p:nvSpPr>
        <p:spPr>
          <a:xfrm>
            <a:off x="838200" y="517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lang="fi-FI"/>
              <a:t>H</a:t>
            </a:r>
            <a:r>
              <a:rPr lang="fi-FI"/>
              <a:t>arjoittelujakauma</a:t>
            </a:r>
            <a:endParaRPr/>
          </a:p>
        </p:txBody>
      </p:sp>
      <p:sp>
        <p:nvSpPr>
          <p:cNvPr id="323" name="Google Shape;323;g93e75c36d7_0_0"/>
          <p:cNvSpPr txBox="1"/>
          <p:nvPr>
            <p:ph idx="1" type="body"/>
          </p:nvPr>
        </p:nvSpPr>
        <p:spPr>
          <a:xfrm>
            <a:off x="838200" y="2214432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</a:pPr>
            <a:r>
              <a:t/>
            </a:r>
            <a:endParaRPr sz="2000"/>
          </a:p>
        </p:txBody>
      </p:sp>
      <p:graphicFrame>
        <p:nvGraphicFramePr>
          <p:cNvPr id="324" name="Google Shape;324;g93e75c36d7_0_0"/>
          <p:cNvGraphicFramePr/>
          <p:nvPr/>
        </p:nvGraphicFramePr>
        <p:xfrm>
          <a:off x="1055670" y="198567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{5699D369-DEC6-4920-A874-6FA700561465}</a:tableStyleId>
              </a:tblPr>
              <a:tblGrid>
                <a:gridCol w="899575"/>
                <a:gridCol w="1160875"/>
                <a:gridCol w="1291075"/>
                <a:gridCol w="1161800"/>
                <a:gridCol w="1160875"/>
                <a:gridCol w="1420375"/>
                <a:gridCol w="1677125"/>
              </a:tblGrid>
              <a:tr h="7848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Ikä </a:t>
                      </a:r>
                      <a:endParaRPr sz="1100" u="none" cap="none" strike="noStrike"/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(v)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PK</a:t>
                      </a:r>
                      <a:endParaRPr sz="1100" u="none" cap="none" strike="noStrike"/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%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VK, MK</a:t>
                      </a:r>
                      <a:endParaRPr sz="1100" u="none" cap="none" strike="noStrike"/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krt / %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Voima</a:t>
                      </a:r>
                      <a:endParaRPr sz="1100" u="none" cap="none" strike="noStrike"/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krt / %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Nopeus</a:t>
                      </a:r>
                      <a:endParaRPr sz="1100" u="none" cap="none" strike="noStrike"/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krt / %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Lajinomainen harjoittelu (%)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Harjoittelumäärä </a:t>
                      </a:r>
                      <a:endParaRPr sz="1100" u="none" cap="none" strike="noStrike"/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(tuntia/vuosi)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7848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17-18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80-85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100-150 / </a:t>
                      </a:r>
                      <a:endParaRPr sz="1100" u="none" cap="none" strike="noStrike"/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(8-12)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100 / </a:t>
                      </a:r>
                      <a:endParaRPr sz="1100" u="none" cap="none" strike="noStrike"/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(7-10)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100-150 / (2-4)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50-55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500-600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7848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19-20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80-85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100-150 / </a:t>
                      </a:r>
                      <a:endParaRPr sz="1100" u="none" cap="none" strike="noStrike"/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(8-12)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100 / </a:t>
                      </a:r>
                      <a:endParaRPr sz="1100" u="none" cap="none" strike="noStrike"/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(7-10)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100-150 /</a:t>
                      </a:r>
                      <a:endParaRPr sz="1100" u="none" cap="none" strike="noStrike"/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(2-3)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55-60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600-750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7848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21-23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80-85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100-150 / </a:t>
                      </a:r>
                      <a:endParaRPr sz="1100" u="none" cap="none" strike="noStrike"/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(8-10)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100 / </a:t>
                      </a:r>
                      <a:endParaRPr sz="1100" u="none" cap="none" strike="noStrike"/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(5-8)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100-150 /</a:t>
                      </a:r>
                      <a:endParaRPr sz="1100" u="none" cap="none" strike="noStrike"/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(2-3)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60-65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650-850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7848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23-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80-85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100-150 / </a:t>
                      </a:r>
                      <a:endParaRPr sz="1100" u="none" cap="none" strike="noStrike"/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(7-10)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100 / </a:t>
                      </a:r>
                      <a:endParaRPr sz="1100" u="none" cap="none" strike="noStrike"/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(5-7)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100-150 /</a:t>
                      </a:r>
                      <a:endParaRPr sz="1100" u="none" cap="none" strike="noStrike"/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 (2-3)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65-70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 u="none" cap="none" strike="noStrike"/>
                        <a:t>700-1000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sp>
        <p:nvSpPr>
          <p:cNvPr id="325" name="Google Shape;325;g93e75c36d7_0_0"/>
          <p:cNvSpPr/>
          <p:nvPr/>
        </p:nvSpPr>
        <p:spPr>
          <a:xfrm>
            <a:off x="1055670" y="6065813"/>
            <a:ext cx="5245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100"/>
              <a:buFont typeface="Calibri"/>
              <a:buNone/>
            </a:pPr>
            <a:r>
              <a:rPr b="0" i="0" lang="fi-FI" sz="11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Taulukko 14. Vuositason harjoittelusuositukset (harj. kerrat/vuosi / % osuus koko harjoittelun kestosta) eri ikäkausina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3"/>
          <p:cNvSpPr txBox="1"/>
          <p:nvPr/>
        </p:nvSpPr>
        <p:spPr>
          <a:xfrm>
            <a:off x="1096297" y="879186"/>
            <a:ext cx="7336501" cy="5392304"/>
          </a:xfrm>
          <a:prstGeom prst="rect">
            <a:avLst/>
          </a:prstGeom>
          <a:solidFill>
            <a:srgbClr val="3187A1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-FI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Suositus harjoitusviikko 1</a:t>
            </a:r>
            <a:r>
              <a:rPr b="1" lang="fi-FI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7-23</a:t>
            </a:r>
            <a:r>
              <a:rPr b="1" i="0" lang="fi-FI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-vuotiaille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342900" marR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700"/>
              <a:buAutoNum type="arabicPeriod"/>
            </a:pPr>
            <a:r>
              <a:rPr b="1" lang="fi-FI" sz="1700">
                <a:solidFill>
                  <a:srgbClr val="FFFFFF"/>
                </a:solidFill>
              </a:rPr>
              <a:t>Harjoittele 500-850h vuodessa</a:t>
            </a:r>
            <a:endParaRPr i="0" sz="1700" u="none" cap="none" strike="noStrike">
              <a:solidFill>
                <a:schemeClr val="dk1"/>
              </a:solidFill>
            </a:endParaRPr>
          </a:p>
          <a:p>
            <a:pPr indent="-34925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AutoNum type="arabicPeriod"/>
            </a:pPr>
            <a:r>
              <a:rPr b="1" lang="fi-FI" sz="1700">
                <a:solidFill>
                  <a:srgbClr val="FFFFFF"/>
                </a:solidFill>
              </a:rPr>
              <a:t>Tehoharjoituksia </a:t>
            </a:r>
            <a:r>
              <a:rPr b="1" i="0" lang="fi-FI" sz="1700" u="none" cap="none" strike="noStrike">
                <a:solidFill>
                  <a:srgbClr val="FFFFFF"/>
                </a:solidFill>
              </a:rPr>
              <a:t>(vauhti-/maksimikestävyys)  2-</a:t>
            </a:r>
            <a:r>
              <a:rPr b="1" lang="fi-FI" sz="1700">
                <a:solidFill>
                  <a:srgbClr val="FFFFFF"/>
                </a:solidFill>
              </a:rPr>
              <a:t>3</a:t>
            </a:r>
            <a:r>
              <a:rPr b="1" i="0" lang="fi-FI" sz="1700" u="none" cap="none" strike="noStrike">
                <a:solidFill>
                  <a:srgbClr val="FFFFFF"/>
                </a:solidFill>
              </a:rPr>
              <a:t> harjoituksessa (tehollinen kesto: 15-</a:t>
            </a:r>
            <a:r>
              <a:rPr b="1" lang="fi-FI" sz="1700">
                <a:solidFill>
                  <a:srgbClr val="FFFFFF"/>
                </a:solidFill>
              </a:rPr>
              <a:t>60</a:t>
            </a:r>
            <a:r>
              <a:rPr b="1" i="0" lang="fi-FI" sz="1700" u="none" cap="none" strike="noStrike">
                <a:solidFill>
                  <a:srgbClr val="FFFFFF"/>
                </a:solidFill>
              </a:rPr>
              <a:t> min) sisältäen harjoitukset</a:t>
            </a:r>
            <a:r>
              <a:rPr b="1" lang="fi-FI" sz="1700">
                <a:solidFill>
                  <a:srgbClr val="FFFFFF"/>
                </a:solidFill>
              </a:rPr>
              <a:t> ja</a:t>
            </a:r>
            <a:r>
              <a:rPr b="1" i="0" lang="fi-FI" sz="1700" u="none" cap="none" strike="noStrike">
                <a:solidFill>
                  <a:srgbClr val="FFFFFF"/>
                </a:solidFill>
              </a:rPr>
              <a:t> kilpailut</a:t>
            </a:r>
            <a:endParaRPr i="0" sz="1700" u="none" cap="none" strike="noStrike">
              <a:solidFill>
                <a:schemeClr val="dk1"/>
              </a:solidFill>
            </a:endParaRPr>
          </a:p>
          <a:p>
            <a:pPr indent="-34925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AutoNum type="arabicPeriod"/>
            </a:pPr>
            <a:r>
              <a:rPr b="1" i="0" lang="fi-FI" sz="1700" u="none" cap="none" strike="noStrike">
                <a:solidFill>
                  <a:srgbClr val="FFFFFF"/>
                </a:solidFill>
              </a:rPr>
              <a:t>Harjoittele nopeutta </a:t>
            </a:r>
            <a:r>
              <a:rPr b="1" lang="fi-FI" sz="1700">
                <a:solidFill>
                  <a:srgbClr val="FFFFFF"/>
                </a:solidFill>
              </a:rPr>
              <a:t>2-3</a:t>
            </a:r>
            <a:r>
              <a:rPr b="1" i="0" lang="fi-FI" sz="1700" u="none" cap="none" strike="noStrike">
                <a:solidFill>
                  <a:srgbClr val="FFFFFF"/>
                </a:solidFill>
              </a:rPr>
              <a:t> harjoituksessa yhteensä </a:t>
            </a:r>
            <a:r>
              <a:rPr b="1" lang="fi-FI" sz="1700">
                <a:solidFill>
                  <a:srgbClr val="FFFFFF"/>
                </a:solidFill>
              </a:rPr>
              <a:t>2</a:t>
            </a:r>
            <a:r>
              <a:rPr b="1" i="0" lang="fi-FI" sz="1700" u="none" cap="none" strike="noStrike">
                <a:solidFill>
                  <a:srgbClr val="FFFFFF"/>
                </a:solidFill>
              </a:rPr>
              <a:t>0-60 nopeusvetoa viikossa </a:t>
            </a:r>
            <a:endParaRPr i="0" sz="1700" u="none" cap="none" strike="noStrike">
              <a:solidFill>
                <a:schemeClr val="dk1"/>
              </a:solidFill>
            </a:endParaRPr>
          </a:p>
          <a:p>
            <a:pPr indent="-349250" lvl="1" marL="8001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•"/>
            </a:pPr>
            <a:r>
              <a:rPr b="1" i="0" lang="fi-FI" sz="1700" u="none" cap="none" strike="noStrike">
                <a:solidFill>
                  <a:srgbClr val="FFFFFF"/>
                </a:solidFill>
              </a:rPr>
              <a:t>1-2 varsinaista nopeusharjoitusta (vedoista suurin osa submaksimaalisia)</a:t>
            </a:r>
            <a:endParaRPr i="0" sz="1700" u="none" cap="none" strike="noStrike">
              <a:solidFill>
                <a:srgbClr val="000000"/>
              </a:solidFill>
            </a:endParaRPr>
          </a:p>
          <a:p>
            <a:pPr indent="-349250" lvl="1" marL="8001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•"/>
            </a:pPr>
            <a:r>
              <a:rPr b="1" i="0" lang="fi-FI" sz="1700" u="none" cap="none" strike="noStrike">
                <a:solidFill>
                  <a:srgbClr val="FFFFFF"/>
                </a:solidFill>
              </a:rPr>
              <a:t>1-2 lyhyempää nopeusosiota muun harjoittelun ohessa</a:t>
            </a:r>
            <a:endParaRPr i="0" sz="1700" u="none" cap="none" strike="noStrike">
              <a:solidFill>
                <a:srgbClr val="000000"/>
              </a:solidFill>
            </a:endParaRPr>
          </a:p>
          <a:p>
            <a:pPr indent="-34925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AutoNum type="arabicPeriod"/>
            </a:pPr>
            <a:r>
              <a:rPr b="1" i="0" lang="fi-FI" sz="1700" u="none" cap="none" strike="noStrike">
                <a:solidFill>
                  <a:srgbClr val="FFFFFF"/>
                </a:solidFill>
              </a:rPr>
              <a:t>Voimaa 2 harjoituksessa sisältäen perinteisiä voimaharjoitteita, elastista ja nopeaa voimantuottoa kehittäviä hyppely- loikka- ja kuntopalloharjoitteita </a:t>
            </a:r>
            <a:endParaRPr i="0" sz="1700" u="none" cap="none" strike="noStrike">
              <a:solidFill>
                <a:srgbClr val="000000"/>
              </a:solidFill>
            </a:endParaRPr>
          </a:p>
          <a:p>
            <a:pPr indent="-34925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AutoNum type="arabicPeriod"/>
            </a:pPr>
            <a:r>
              <a:rPr b="1" lang="fi-FI" sz="1700">
                <a:solidFill>
                  <a:srgbClr val="FFFFFF"/>
                </a:solidFill>
              </a:rPr>
              <a:t>Tukilihaksisto ja lihasaktivointi-harjoitteet osana päivittäistä harjoittelua</a:t>
            </a:r>
            <a:endParaRPr i="0" sz="1700" u="none" cap="none" strike="noStrike">
              <a:solidFill>
                <a:srgbClr val="000000"/>
              </a:solidFill>
            </a:endParaRPr>
          </a:p>
          <a:p>
            <a:pPr indent="-34925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AutoNum type="arabicPeriod"/>
            </a:pPr>
            <a:r>
              <a:rPr b="1" lang="fi-FI" sz="1700">
                <a:solidFill>
                  <a:srgbClr val="FFFFFF"/>
                </a:solidFill>
              </a:rPr>
              <a:t>Vähintään yksi</a:t>
            </a:r>
            <a:r>
              <a:rPr b="1" i="0" lang="fi-FI" sz="1700" u="none" cap="none" strike="noStrike">
                <a:solidFill>
                  <a:srgbClr val="FFFFFF"/>
                </a:solidFill>
              </a:rPr>
              <a:t>i pidempi peruskestävyysharjoitus noin </a:t>
            </a:r>
            <a:r>
              <a:rPr b="1" lang="fi-FI" sz="1700">
                <a:solidFill>
                  <a:srgbClr val="FFFFFF"/>
                </a:solidFill>
              </a:rPr>
              <a:t>3-4</a:t>
            </a:r>
            <a:r>
              <a:rPr b="1" i="0" lang="fi-FI" sz="1700" u="none" cap="none" strike="noStrike">
                <a:solidFill>
                  <a:srgbClr val="FFFFFF"/>
                </a:solidFill>
              </a:rPr>
              <a:t> tuntia</a:t>
            </a:r>
            <a:endParaRPr i="0" sz="1700" u="none" cap="none" strike="noStrik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5"/>
          <p:cNvSpPr txBox="1"/>
          <p:nvPr>
            <p:ph type="title"/>
          </p:nvPr>
        </p:nvSpPr>
        <p:spPr>
          <a:xfrm>
            <a:off x="696187" y="319640"/>
            <a:ext cx="86068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</a:pPr>
            <a:r>
              <a:rPr lang="fi-FI" sz="4800">
                <a:latin typeface="Arial"/>
                <a:ea typeface="Arial"/>
                <a:cs typeface="Arial"/>
                <a:sym typeface="Arial"/>
              </a:rPr>
              <a:t>ESIMERKKIVIIKKOJA</a:t>
            </a:r>
            <a:endParaRPr/>
          </a:p>
        </p:txBody>
      </p:sp>
      <p:graphicFrame>
        <p:nvGraphicFramePr>
          <p:cNvPr id="338" name="Google Shape;338;p25"/>
          <p:cNvGraphicFramePr/>
          <p:nvPr/>
        </p:nvGraphicFramePr>
        <p:xfrm>
          <a:off x="952500" y="1524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{494E1177-F09D-4019-9288-AAE3ED4EE0FF}</a:tableStyleId>
              </a:tblPr>
              <a:tblGrid>
                <a:gridCol w="1369825"/>
                <a:gridCol w="4877425"/>
                <a:gridCol w="4213250"/>
              </a:tblGrid>
              <a:tr h="44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i-FI" sz="1600"/>
                        <a:t>Syksyn kovatehoinen viikko</a:t>
                      </a:r>
                      <a:endParaRPr b="1"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/>
                    </a:p>
                  </a:txBody>
                  <a:tcPr marT="91425" marB="91425" marR="91425" marL="91425"/>
                </a:tc>
              </a:tr>
              <a:tr h="44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i-FI" sz="1600"/>
                        <a:t>Päivä</a:t>
                      </a:r>
                      <a:endParaRPr b="1"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i-FI" sz="1600"/>
                        <a:t>Harjoitus 1</a:t>
                      </a:r>
                      <a:endParaRPr b="1"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i-FI" sz="1600"/>
                        <a:t>Harjoitus 2</a:t>
                      </a:r>
                      <a:endParaRPr b="1" sz="1600"/>
                    </a:p>
                  </a:txBody>
                  <a:tcPr marT="91425" marB="91425" marR="91425" marL="91425"/>
                </a:tc>
              </a:tr>
              <a:tr h="44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Maanantai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Lepo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Lihashuolto/ Tukilihaksisto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4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Tiistai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J PK 1-1:30h sis hyppelyt/loikat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RH P 3x10min TT VK + 8x10sek yht. 1:30h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4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Keskiviikko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RH V PK 1:30-2h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J 30min + Hermottava Voima 1h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4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Torstai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SR MK 4-5x4-5min/2min + 5x10sek yht. 1:30h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RH P sis TT LK yht. 1-1:30h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4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Perjantai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Lepo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PK 2h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4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Lauantai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RH V 4-5x6min/2min AnaK + verr yht. 1:30h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J PK 1h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4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Sunnuntai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Pitkä PK 3h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6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Yhteensä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10 harjoitusta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15:30-17h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3x Teho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2x Nopeus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3x Voima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93e75c36d7_0_860"/>
          <p:cNvSpPr txBox="1"/>
          <p:nvPr>
            <p:ph type="title"/>
          </p:nvPr>
        </p:nvSpPr>
        <p:spPr>
          <a:xfrm>
            <a:off x="696187" y="319640"/>
            <a:ext cx="8607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</a:pPr>
            <a:r>
              <a:rPr lang="fi-FI" sz="4800">
                <a:latin typeface="Arial"/>
                <a:ea typeface="Arial"/>
                <a:cs typeface="Arial"/>
                <a:sym typeface="Arial"/>
              </a:rPr>
              <a:t>ESIMERKKIVIIKKOJA 2</a:t>
            </a:r>
            <a:endParaRPr/>
          </a:p>
        </p:txBody>
      </p:sp>
      <p:graphicFrame>
        <p:nvGraphicFramePr>
          <p:cNvPr id="345" name="Google Shape;345;g93e75c36d7_0_860"/>
          <p:cNvGraphicFramePr/>
          <p:nvPr/>
        </p:nvGraphicFramePr>
        <p:xfrm>
          <a:off x="952500" y="1524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{494E1177-F09D-4019-9288-AAE3ED4EE0FF}</a:tableStyleId>
              </a:tblPr>
              <a:tblGrid>
                <a:gridCol w="1369825"/>
                <a:gridCol w="4877425"/>
                <a:gridCol w="4213250"/>
              </a:tblGrid>
              <a:tr h="44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i-FI" sz="1600"/>
                        <a:t>Kilpailukausi</a:t>
                      </a:r>
                      <a:endParaRPr b="1"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/>
                    </a:p>
                  </a:txBody>
                  <a:tcPr marT="91425" marB="91425" marR="91425" marL="91425"/>
                </a:tc>
              </a:tr>
              <a:tr h="44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i-FI" sz="1600"/>
                        <a:t>Päivä</a:t>
                      </a:r>
                      <a:endParaRPr b="1"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i-FI" sz="1600"/>
                        <a:t>Harjoitus 1</a:t>
                      </a:r>
                      <a:endParaRPr b="1"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i-FI" sz="1600"/>
                        <a:t>Harjoitus 2</a:t>
                      </a:r>
                      <a:endParaRPr b="1" sz="1600"/>
                    </a:p>
                  </a:txBody>
                  <a:tcPr marT="91425" marB="91425" marR="91425" marL="91425"/>
                </a:tc>
              </a:tr>
              <a:tr h="44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Maanantai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Lepo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Lihashuolto/ Tukilihaksisto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4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Tiistai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H P PK 1:30-2:30h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J verr. + Voima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4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Keskiviikko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H V 10min VK + 4x5min MK TAI 4x10min VK + verr yht. 2h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Hiihto P PK 1-1:30h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4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Torstai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Hiihto V PK 2h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Lepo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4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Perjantai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Hiihto P 12min VK-MK + Nopeus yht. 1-1:30h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J PK 30-45min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4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Lauantai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Kisa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J PK 30-45min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4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Sunnuntai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Pitkä PK 3h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Lepo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6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Yhteensä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10 harjoitusta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12:30-15h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3x Teho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1x Nopeus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1x Voima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9"/>
          <p:cNvSpPr txBox="1"/>
          <p:nvPr>
            <p:ph type="title"/>
          </p:nvPr>
        </p:nvSpPr>
        <p:spPr>
          <a:xfrm>
            <a:off x="838199" y="291104"/>
            <a:ext cx="10515600" cy="11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rPr lang="fi-FI" sz="3959">
                <a:solidFill>
                  <a:schemeClr val="dk1"/>
                </a:solidFill>
              </a:rPr>
              <a:t>Fyysisten ominaisuuksien testaus 17-23v</a:t>
            </a:r>
            <a:endParaRPr/>
          </a:p>
        </p:txBody>
      </p:sp>
      <p:sp>
        <p:nvSpPr>
          <p:cNvPr id="352" name="Google Shape;352;p29"/>
          <p:cNvSpPr txBox="1"/>
          <p:nvPr>
            <p:ph idx="1" type="body"/>
          </p:nvPr>
        </p:nvSpPr>
        <p:spPr>
          <a:xfrm>
            <a:off x="932467" y="1668544"/>
            <a:ext cx="4242900" cy="45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590"/>
              <a:buChar char="•"/>
            </a:pPr>
            <a:r>
              <a:rPr lang="fi-FI"/>
              <a:t>Mattotesti (VO2max)</a:t>
            </a:r>
            <a:endParaRPr/>
          </a:p>
          <a:p>
            <a:pPr indent="-241934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fi-FI"/>
              <a:t>Maksimaalinen TT-testi matolla</a:t>
            </a:r>
            <a:endParaRPr/>
          </a:p>
          <a:p>
            <a:pPr indent="-241934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fi-FI"/>
              <a:t>1000m ja 3000m juoksu</a:t>
            </a:r>
            <a:endParaRPr/>
          </a:p>
          <a:p>
            <a:pPr indent="-241934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fi-FI"/>
              <a:t>1000m TT Naisilla ja nuoremmilla miehillä</a:t>
            </a:r>
            <a:endParaRPr/>
          </a:p>
          <a:p>
            <a:pPr indent="-241934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fi-FI"/>
              <a:t>Voima- ja nopeustestit</a:t>
            </a:r>
            <a:endParaRPr/>
          </a:p>
        </p:txBody>
      </p:sp>
      <p:pic>
        <p:nvPicPr>
          <p:cNvPr id="353" name="Google Shape;35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2348" y="1470581"/>
            <a:ext cx="5172801" cy="5123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93e75c36d7_0_852"/>
          <p:cNvSpPr txBox="1"/>
          <p:nvPr>
            <p:ph type="title"/>
          </p:nvPr>
        </p:nvSpPr>
        <p:spPr>
          <a:xfrm>
            <a:off x="838200" y="5175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>
                <a:solidFill>
                  <a:srgbClr val="000000"/>
                </a:solidFill>
              </a:rPr>
              <a:t>Huippu-hiihtäjän fyysiset vaatimukset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60" name="Google Shape;360;g93e75c36d7_0_852"/>
          <p:cNvSpPr txBox="1"/>
          <p:nvPr>
            <p:ph idx="1" type="body"/>
          </p:nvPr>
        </p:nvSpPr>
        <p:spPr>
          <a:xfrm>
            <a:off x="838200" y="2214432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61" name="Google Shape;361;g93e75c36d7_0_852"/>
          <p:cNvGraphicFramePr/>
          <p:nvPr/>
        </p:nvGraphicFramePr>
        <p:xfrm>
          <a:off x="1115750" y="1945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{494E1177-F09D-4019-9288-AAE3ED4EE0FF}</a:tableStyleId>
              </a:tblPr>
              <a:tblGrid>
                <a:gridCol w="3990050"/>
                <a:gridCol w="3066850"/>
                <a:gridCol w="30668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Miehet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Naiset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VO2max (ml/kg/min)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85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70-75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Distance, jos muita vahvuuksia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80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65-70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Sprintti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75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60-65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3000m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8:50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10:15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1000m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2:45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3:05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Vaaran testijuoksu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19:00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22:00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Sprintteri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19:40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23:30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Reittiennätys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18:08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20:21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Lentävä 20m (18v)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2,30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2,5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Sprintteri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/>
                        <a:t>2,20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2"/>
          <p:cNvSpPr txBox="1"/>
          <p:nvPr>
            <p:ph type="ctrTitle"/>
          </p:nvPr>
        </p:nvSpPr>
        <p:spPr>
          <a:xfrm>
            <a:off x="1136073" y="724479"/>
            <a:ext cx="4802910" cy="12243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lang="fi-FI"/>
              <a:t>KIITOS </a:t>
            </a:r>
            <a:endParaRPr/>
          </a:p>
        </p:txBody>
      </p:sp>
      <p:sp>
        <p:nvSpPr>
          <p:cNvPr id="368" name="Google Shape;368;p32"/>
          <p:cNvSpPr txBox="1"/>
          <p:nvPr>
            <p:ph idx="1" type="subTitle"/>
          </p:nvPr>
        </p:nvSpPr>
        <p:spPr>
          <a:xfrm>
            <a:off x="914400" y="2816802"/>
            <a:ext cx="5246255" cy="1413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descr="Kuva, joka sisältää kohteen ruoho, ulko, henkilö, poseeraaminen&#10;&#10;Kuvaus luotu automaattisesti" id="369" name="Google Shape;36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90723" y="2733965"/>
            <a:ext cx="3178514" cy="3134488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"/>
          <p:cNvSpPr txBox="1"/>
          <p:nvPr>
            <p:ph type="title"/>
          </p:nvPr>
        </p:nvSpPr>
        <p:spPr>
          <a:xfrm>
            <a:off x="838200" y="542426"/>
            <a:ext cx="59893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lang="fi-FI"/>
              <a:t>Nuorten harjoittelu </a:t>
            </a:r>
            <a:endParaRPr/>
          </a:p>
        </p:txBody>
      </p:sp>
      <p:sp>
        <p:nvSpPr>
          <p:cNvPr id="190" name="Google Shape;190;p3"/>
          <p:cNvSpPr txBox="1"/>
          <p:nvPr>
            <p:ph idx="1" type="body"/>
          </p:nvPr>
        </p:nvSpPr>
        <p:spPr>
          <a:xfrm>
            <a:off x="673575" y="1653600"/>
            <a:ext cx="4416900" cy="4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74299"/>
              </a:buClr>
              <a:buSzPts val="2800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848"/>
              </a:spcBef>
              <a:spcAft>
                <a:spcPts val="0"/>
              </a:spcAft>
              <a:buClr>
                <a:srgbClr val="574299"/>
              </a:buClr>
              <a:buSzPts val="2800"/>
              <a:buNone/>
            </a:pPr>
            <a:r>
              <a:rPr b="1" lang="fi-FI"/>
              <a:t>Ville Maunuksela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95"/>
              </a:spcBef>
              <a:spcAft>
                <a:spcPts val="0"/>
              </a:spcAft>
              <a:buClr>
                <a:srgbClr val="574299"/>
              </a:buClr>
              <a:buSzPts val="2800"/>
              <a:buNone/>
            </a:pPr>
            <a:r>
              <a:rPr lang="fi-FI" sz="1700"/>
              <a:t>Hiihtovalmentaja</a:t>
            </a:r>
            <a:endParaRPr sz="1700"/>
          </a:p>
          <a:p>
            <a:pPr indent="0" lvl="0" marL="0" rtl="0" algn="l">
              <a:lnSpc>
                <a:spcPct val="70000"/>
              </a:lnSpc>
              <a:spcBef>
                <a:spcPts val="95"/>
              </a:spcBef>
              <a:spcAft>
                <a:spcPts val="0"/>
              </a:spcAft>
              <a:buClr>
                <a:srgbClr val="574299"/>
              </a:buClr>
              <a:buSzPts val="2800"/>
              <a:buNone/>
            </a:pPr>
            <a:r>
              <a:rPr lang="fi-FI" sz="1200"/>
              <a:t>NOV, SHL U18 ja VRUA</a:t>
            </a:r>
            <a:br>
              <a:rPr lang="fi-FI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848"/>
              </a:spcBef>
              <a:spcAft>
                <a:spcPts val="0"/>
              </a:spcAft>
              <a:buClr>
                <a:srgbClr val="574299"/>
              </a:buClr>
              <a:buSzPts val="2800"/>
              <a:buNone/>
            </a:pPr>
            <a:r>
              <a:rPr b="1" lang="fi-FI"/>
              <a:t>Jussi Piirainen</a:t>
            </a:r>
            <a:endParaRPr b="1"/>
          </a:p>
          <a:p>
            <a:pPr indent="0" lvl="0" marL="0" rtl="0" algn="l">
              <a:lnSpc>
                <a:spcPct val="95000"/>
              </a:lnSpc>
              <a:spcBef>
                <a:spcPts val="1848"/>
              </a:spcBef>
              <a:spcAft>
                <a:spcPts val="0"/>
              </a:spcAft>
              <a:buNone/>
            </a:pPr>
            <a:r>
              <a:rPr lang="fi-FI" sz="1800"/>
              <a:t>Vuokatti-Ruka olympiavalmennuskeskuksen kestävyyslajien asiantuntija</a:t>
            </a:r>
            <a:endParaRPr sz="1800"/>
          </a:p>
          <a:p>
            <a:pPr indent="0" lvl="0" marL="0" rtl="0" algn="l">
              <a:lnSpc>
                <a:spcPct val="95000"/>
              </a:lnSpc>
              <a:spcBef>
                <a:spcPts val="1848"/>
              </a:spcBef>
              <a:spcAft>
                <a:spcPts val="0"/>
              </a:spcAft>
              <a:buClr>
                <a:srgbClr val="574299"/>
              </a:buClr>
              <a:buSzPts val="2800"/>
              <a:buNone/>
            </a:pPr>
            <a:r>
              <a:t/>
            </a:r>
            <a:endParaRPr sz="1800"/>
          </a:p>
        </p:txBody>
      </p:sp>
      <p:pic>
        <p:nvPicPr>
          <p:cNvPr id="191" name="Google Shape;191;p3"/>
          <p:cNvPicPr preferRelativeResize="0"/>
          <p:nvPr/>
        </p:nvPicPr>
        <p:blipFill rotWithShape="1">
          <a:blip r:embed="rId3">
            <a:alphaModFix/>
          </a:blip>
          <a:srcRect b="0" l="11389" r="10514" t="1387"/>
          <a:stretch/>
        </p:blipFill>
        <p:spPr>
          <a:xfrm>
            <a:off x="5381201" y="1653608"/>
            <a:ext cx="5911639" cy="4198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 txBox="1"/>
          <p:nvPr>
            <p:ph type="title"/>
          </p:nvPr>
        </p:nvSpPr>
        <p:spPr>
          <a:xfrm>
            <a:off x="838200" y="323385"/>
            <a:ext cx="7848600" cy="1519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59"/>
              <a:buFont typeface="Arial"/>
              <a:buNone/>
            </a:pPr>
            <a:r>
              <a:rPr lang="fi-FI" sz="3959"/>
              <a:t>Nykyhiihdon vaatimukset</a:t>
            </a:r>
            <a:br>
              <a:rPr lang="fi-FI" sz="3959"/>
            </a:br>
            <a:endParaRPr sz="3959"/>
          </a:p>
        </p:txBody>
      </p:sp>
      <p:sp>
        <p:nvSpPr>
          <p:cNvPr id="198" name="Google Shape;198;p4"/>
          <p:cNvSpPr txBox="1"/>
          <p:nvPr>
            <p:ph idx="1" type="body"/>
          </p:nvPr>
        </p:nvSpPr>
        <p:spPr>
          <a:xfrm>
            <a:off x="759542" y="1378570"/>
            <a:ext cx="9239864" cy="1595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960"/>
              <a:buChar char="•"/>
            </a:pPr>
            <a:r>
              <a:rPr lang="fi-FI" sz="1960"/>
              <a:t>Viimeisten vuosien ja vuosikymmenien aikana laji on kehittynyt hyvin paljon mm. välinekehityksen, kilpailuratojen, uusien kilpailumuotojen ja tekniikoiden myötä…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960"/>
              <a:buFont typeface="Noto Sans Symbols"/>
              <a:buChar char="⮚"/>
            </a:pPr>
            <a:r>
              <a:rPr lang="fi-FI" sz="1960"/>
              <a:t>Kilpailuvauhdit ovat nousseet maastohiihdossa enemmän kuin missään muussa Olympialaisten kestävyyslajissa</a:t>
            </a:r>
            <a:endParaRPr/>
          </a:p>
          <a:p>
            <a:pPr indent="-10414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960"/>
              <a:buFont typeface="Noto Sans Symbols"/>
              <a:buNone/>
            </a:pPr>
            <a:r>
              <a:t/>
            </a:r>
            <a:endParaRPr sz="1960"/>
          </a:p>
        </p:txBody>
      </p:sp>
      <p:sp>
        <p:nvSpPr>
          <p:cNvPr id="199" name="Google Shape;199;p4"/>
          <p:cNvSpPr txBox="1"/>
          <p:nvPr/>
        </p:nvSpPr>
        <p:spPr>
          <a:xfrm>
            <a:off x="1632030" y="6488668"/>
            <a:ext cx="20834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"/>
          <p:cNvSpPr txBox="1"/>
          <p:nvPr/>
        </p:nvSpPr>
        <p:spPr>
          <a:xfrm>
            <a:off x="1162514" y="6334780"/>
            <a:ext cx="986697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-FI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Normaalimatkojen (10, 15 km) ja sprinttikilpailujen (prologi) keskinopeuksien muutos maailmancup- ja arvokilpailuissa (mukailtu Losnegard 2019). </a:t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9970" y="2831750"/>
            <a:ext cx="9239863" cy="3507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 txBox="1"/>
          <p:nvPr>
            <p:ph type="title"/>
          </p:nvPr>
        </p:nvSpPr>
        <p:spPr>
          <a:xfrm>
            <a:off x="838200" y="517525"/>
            <a:ext cx="847294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lang="fi-FI"/>
              <a:t>Nykyhiihdon vaatimukset</a:t>
            </a:r>
            <a:br>
              <a:rPr lang="fi-FI"/>
            </a:br>
            <a:endParaRPr/>
          </a:p>
        </p:txBody>
      </p:sp>
      <p:sp>
        <p:nvSpPr>
          <p:cNvPr id="208" name="Google Shape;208;p5"/>
          <p:cNvSpPr txBox="1"/>
          <p:nvPr>
            <p:ph idx="1" type="body"/>
          </p:nvPr>
        </p:nvSpPr>
        <p:spPr>
          <a:xfrm>
            <a:off x="759542" y="1754181"/>
            <a:ext cx="9391456" cy="4858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90"/>
              <a:buChar char="•"/>
            </a:pPr>
            <a:r>
              <a:rPr lang="fi-FI" sz="2590"/>
              <a:t>Kilpailuvauhtien ja –muotojen muutosten myötä uudenlaisia vaatimuksia hiihtäjien ominaisuuksille 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220"/>
              <a:buChar char="•"/>
            </a:pPr>
            <a:r>
              <a:rPr lang="fi-FI" sz="2220"/>
              <a:t>Voimantuottoajat ovat lyhentyneet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220"/>
              <a:buChar char="•"/>
            </a:pPr>
            <a:r>
              <a:rPr lang="fi-FI" sz="2220"/>
              <a:t>Ryhmähiihtotaidolla suurempi merkitys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220"/>
              <a:buChar char="•"/>
            </a:pPr>
            <a:r>
              <a:rPr lang="fi-FI" sz="2220"/>
              <a:t>Intervalliluonteisempaa </a:t>
            </a:r>
            <a:endParaRPr sz="2220"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220"/>
              <a:buChar char="•"/>
            </a:pPr>
            <a:r>
              <a:rPr lang="fi-FI" sz="2220"/>
              <a:t>Kirien merkitys korostunut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220"/>
              <a:buChar char="•"/>
            </a:pPr>
            <a:r>
              <a:rPr lang="fi-FI" sz="2220"/>
              <a:t>Hiihtotekniikat ovat kehittyneet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590"/>
              <a:buFont typeface="Noto Sans Symbols"/>
              <a:buChar char="⮚"/>
            </a:pPr>
            <a:r>
              <a:rPr lang="fi-FI" sz="2590"/>
              <a:t>Hermo-lihasjärjestelmän nopea voimantuottokyky ja anaerobiset ominaisuudet ovat aiempaa tärkeimpiä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590"/>
              <a:buFont typeface="Noto Sans Symbols"/>
              <a:buChar char="⮚"/>
            </a:pPr>
            <a:r>
              <a:rPr lang="fi-FI" sz="2590"/>
              <a:t>On kuitenkin muistettava, että kyseessä on kestävyyslaji. Edelleen tärkein yksittäinen kestävyyssuorituskykyä selittävä tekijä on maksimaalinen hapenottokyky</a:t>
            </a:r>
            <a:endParaRPr/>
          </a:p>
          <a:p>
            <a:pPr indent="-8763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220"/>
              <a:buNone/>
            </a:pPr>
            <a:r>
              <a:t/>
            </a:r>
            <a:endParaRPr sz="222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7997" y="853801"/>
            <a:ext cx="7700315" cy="602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 txBox="1"/>
          <p:nvPr>
            <p:ph type="title"/>
          </p:nvPr>
        </p:nvSpPr>
        <p:spPr>
          <a:xfrm>
            <a:off x="838200" y="517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lang="fi-FI"/>
              <a:t>Kestävyys - kaiken perusta</a:t>
            </a:r>
            <a:endParaRPr/>
          </a:p>
        </p:txBody>
      </p:sp>
      <p:sp>
        <p:nvSpPr>
          <p:cNvPr id="221" name="Google Shape;221;p10"/>
          <p:cNvSpPr txBox="1"/>
          <p:nvPr>
            <p:ph idx="1" type="body"/>
          </p:nvPr>
        </p:nvSpPr>
        <p:spPr>
          <a:xfrm>
            <a:off x="838200" y="2164466"/>
            <a:ext cx="10515600" cy="4401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lang="fi-FI"/>
              <a:t>Hiihto on kestävyyslaji, jossa vaaditaan erittäin hyviä kestävyysominaisuuksia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fi-FI"/>
              <a:t>Paljon harjoittelua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fi-FI"/>
              <a:t>Maksimihapenottokykyä ja kestävyyssuorituskykyä kehittävää harjoittelua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fi-FI"/>
              <a:t>Pitkäkestoista matalatehoista harjoittelua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lang="fi-FI"/>
              <a:t>Nopeus/nopeusvoima ja anaerobisia ominaisuuksia ei pysty hyödyntämään, ellei aerobinen kestävyyskunto ole hyvä!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"/>
          <p:cNvSpPr txBox="1"/>
          <p:nvPr>
            <p:ph type="title"/>
          </p:nvPr>
        </p:nvSpPr>
        <p:spPr>
          <a:xfrm>
            <a:off x="838200" y="517525"/>
            <a:ext cx="9153293" cy="10547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59"/>
              <a:buFont typeface="Arial"/>
              <a:buNone/>
            </a:pPr>
            <a:r>
              <a:rPr lang="fi-FI" sz="2800"/>
              <a:t>Mitä nykyhiihdon harjoittelussa on huomioitava</a:t>
            </a:r>
            <a:endParaRPr sz="2800"/>
          </a:p>
        </p:txBody>
      </p:sp>
      <p:sp>
        <p:nvSpPr>
          <p:cNvPr id="228" name="Google Shape;228;p9"/>
          <p:cNvSpPr txBox="1"/>
          <p:nvPr>
            <p:ph idx="1" type="body"/>
          </p:nvPr>
        </p:nvSpPr>
        <p:spPr>
          <a:xfrm>
            <a:off x="756961" y="1843089"/>
            <a:ext cx="6301761" cy="4861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960"/>
              <a:buChar char="•"/>
            </a:pPr>
            <a:r>
              <a:rPr lang="fi-FI" sz="1960"/>
              <a:t>Hermo-lihasjärjestelmän nopean voimantuoton, elastisuuden ja taidon korostuminen erityisesti nuorten harjoittelussa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79"/>
              <a:buChar char="•"/>
            </a:pPr>
            <a:r>
              <a:rPr lang="fi-FI" sz="1679"/>
              <a:t>useissa harjoituksissa viikon aikana lyhyinä osioina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79"/>
              <a:buChar char="•"/>
            </a:pPr>
            <a:r>
              <a:rPr lang="fi-FI" sz="1679"/>
              <a:t>Nopeusharjoittelun eri osa-alueiden erottelu (submaksimaalinen vs. maksiminopeus)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960"/>
              <a:buFont typeface="Noto Sans Symbols"/>
              <a:buChar char="⮚"/>
            </a:pPr>
            <a:r>
              <a:rPr b="1" lang="fi-FI" sz="1960">
                <a:solidFill>
                  <a:srgbClr val="C00000"/>
                </a:solidFill>
              </a:rPr>
              <a:t>Nuorten harjoittelun tulee kehittää edellytyksiä nopeaan ja taitavaan hiihtämiseen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960"/>
              <a:buChar char="•"/>
            </a:pPr>
            <a:r>
              <a:rPr lang="fi-FI" sz="1960"/>
              <a:t>Aikuisena yksilöllisempi harjoittelu omien vahvuuksien ja kehityskohteiden mukaan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79"/>
              <a:buChar char="•"/>
            </a:pPr>
            <a:r>
              <a:rPr lang="fi-FI" sz="1679"/>
              <a:t>Omat kyvyt vs. kansainvälinen vaatimustaso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79"/>
              <a:buChar char="•"/>
            </a:pPr>
            <a:r>
              <a:rPr lang="fi-FI" sz="1679"/>
              <a:t>Uusien ärsykkeiden tuominen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79"/>
              <a:buChar char="•"/>
            </a:pPr>
            <a:r>
              <a:rPr lang="fi-FI" sz="1679"/>
              <a:t>Selvempi harjoittelun rytmittäminen ja ohjelmointi</a:t>
            </a:r>
            <a:endParaRPr/>
          </a:p>
          <a:p>
            <a:pPr indent="-121919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80"/>
              <a:buNone/>
            </a:pPr>
            <a:r>
              <a:t/>
            </a:r>
            <a:endParaRPr sz="1679">
              <a:solidFill>
                <a:schemeClr val="accent3"/>
              </a:solidFill>
            </a:endParaRPr>
          </a:p>
          <a:p>
            <a:pPr indent="-10414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960"/>
              <a:buNone/>
            </a:pPr>
            <a:r>
              <a:t/>
            </a:r>
            <a:endParaRPr sz="1960"/>
          </a:p>
        </p:txBody>
      </p:sp>
      <p:sp>
        <p:nvSpPr>
          <p:cNvPr id="229" name="Google Shape;229;p9"/>
          <p:cNvSpPr/>
          <p:nvPr/>
        </p:nvSpPr>
        <p:spPr>
          <a:xfrm>
            <a:off x="8946283" y="4741858"/>
            <a:ext cx="250973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-FI" sz="1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Harjoittelun eri nopeusalueet suuntaa antavasti.</a:t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9"/>
          <p:cNvPicPr preferRelativeResize="0"/>
          <p:nvPr/>
        </p:nvPicPr>
        <p:blipFill rotWithShape="1">
          <a:blip r:embed="rId3">
            <a:alphaModFix/>
          </a:blip>
          <a:srcRect b="9241" l="0" r="0" t="0"/>
          <a:stretch/>
        </p:blipFill>
        <p:spPr>
          <a:xfrm>
            <a:off x="6827337" y="2610991"/>
            <a:ext cx="5197394" cy="2215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93e75c36d7_0_343"/>
          <p:cNvSpPr txBox="1"/>
          <p:nvPr>
            <p:ph type="ctrTitle"/>
          </p:nvPr>
        </p:nvSpPr>
        <p:spPr>
          <a:xfrm>
            <a:off x="266700" y="30185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lang="fi-FI"/>
              <a:t>Hopeasompa-ikäisen</a:t>
            </a:r>
            <a:br>
              <a:rPr lang="fi-FI"/>
            </a:br>
            <a:r>
              <a:rPr lang="fi-FI"/>
              <a:t>harjoittelu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37" name="Google Shape;237;g93e75c36d7_0_3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1324" y="3429000"/>
            <a:ext cx="2498725" cy="3127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va, joka sisältää kohteen henkilö, ulko, taivas, mies&#10;&#10;Kuvaus luotu automaattisesti" id="238" name="Google Shape;238;g93e75c36d7_0_343"/>
          <p:cNvPicPr preferRelativeResize="0"/>
          <p:nvPr/>
        </p:nvPicPr>
        <p:blipFill rotWithShape="1">
          <a:blip r:embed="rId4">
            <a:alphaModFix/>
          </a:blip>
          <a:srcRect b="14514" l="0" r="0" t="14507"/>
          <a:stretch/>
        </p:blipFill>
        <p:spPr>
          <a:xfrm>
            <a:off x="5407023" y="3429000"/>
            <a:ext cx="3279900" cy="3234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ema">
  <a:themeElements>
    <a:clrScheme name="Mukautetut 7">
      <a:dk1>
        <a:srgbClr val="50ACC8"/>
      </a:dk1>
      <a:lt1>
        <a:srgbClr val="FFFFFF"/>
      </a:lt1>
      <a:dk2>
        <a:srgbClr val="FFFFFF"/>
      </a:dk2>
      <a:lt2>
        <a:srgbClr val="FFFFFF"/>
      </a:lt2>
      <a:accent1>
        <a:srgbClr val="50ADC9"/>
      </a:accent1>
      <a:accent2>
        <a:srgbClr val="103F6B"/>
      </a:accent2>
      <a:accent3>
        <a:srgbClr val="919191"/>
      </a:accent3>
      <a:accent4>
        <a:srgbClr val="5E5E5E"/>
      </a:accent4>
      <a:accent5>
        <a:srgbClr val="C9356A"/>
      </a:accent5>
      <a:accent6>
        <a:srgbClr val="4D3881"/>
      </a:accent6>
      <a:hlink>
        <a:srgbClr val="50ACC8"/>
      </a:hlink>
      <a:folHlink>
        <a:srgbClr val="103E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2019-09-03T10:02:15Z</dcterms:created>
  <dc:creator>Jussi Simula</dc:creator>
</cp:coreProperties>
</file>